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95" r:id="rId28"/>
    <p:sldId id="284" r:id="rId29"/>
    <p:sldId id="285" r:id="rId30"/>
    <p:sldId id="288" r:id="rId31"/>
    <p:sldId id="296" r:id="rId32"/>
    <p:sldId id="289" r:id="rId33"/>
    <p:sldId id="297" r:id="rId34"/>
    <p:sldId id="286" r:id="rId35"/>
    <p:sldId id="298" r:id="rId36"/>
    <p:sldId id="292" r:id="rId37"/>
    <p:sldId id="293" r:id="rId38"/>
    <p:sldId id="294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BAA426-DC84-4B31-946E-ED971D93917D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40C565-C8D9-487F-A146-9861017065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362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40C565-C8D9-487F-A146-98610170652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EF885A-9DAB-4249-A654-955B879F8224}" type="datetimeFigureOut">
              <a:rPr lang="ru-RU" smtClean="0"/>
              <a:pPr/>
              <a:t>16.05.2016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591D3BE-0DBE-4A91-A153-6A616D2DDCE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split orient="vert"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76" y="980728"/>
            <a:ext cx="7406640" cy="252028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Сочетание обрывной аппликации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из цветной бумаги на бумажной  основе и гофрированной бумаги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14744" y="5214950"/>
            <a:ext cx="5156905" cy="1428760"/>
          </a:xfrm>
        </p:spPr>
        <p:txBody>
          <a:bodyPr>
            <a:normAutofit/>
          </a:bodyPr>
          <a:lstStyle/>
          <a:p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00" y="4857760"/>
            <a:ext cx="3571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Нагрудный </a:t>
            </a:r>
            <a:r>
              <a:rPr lang="ru-RU" dirty="0"/>
              <a:t>узор женского чувашского национального костюма: аппликация из ткани </a:t>
            </a:r>
          </a:p>
        </p:txBody>
      </p:sp>
      <p:pic>
        <p:nvPicPr>
          <p:cNvPr id="5" name="Рисунок 4" descr="C:\Documents and Settings\Admin\Рабочий стол\clip_image00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00166" y="1071546"/>
            <a:ext cx="2584499" cy="353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artyx.ru/books/item/f00/s00/z0000039/pic/00018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1071546"/>
            <a:ext cx="2571768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143504" y="4857760"/>
            <a:ext cx="3357586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/>
              <a:t>Одежда мужская. Х/б ткань, </a:t>
            </a:r>
            <a:r>
              <a:rPr lang="ru-RU" dirty="0" smtClean="0"/>
              <a:t>шёлк.                                                    </a:t>
            </a:r>
            <a:r>
              <a:rPr lang="ru-RU" dirty="0"/>
              <a:t>Вышивка, аппликация. Удэгейцы.  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0" decel="100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7933588" cy="150019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в недалёком прошлом в России была очень популярна аппликация, вырезанная из чёрной бумаги </a:t>
            </a:r>
            <a:endParaRPr lang="ru-RU" sz="2800" dirty="0"/>
          </a:p>
        </p:txBody>
      </p:sp>
      <p:pic>
        <p:nvPicPr>
          <p:cNvPr id="4" name="Рисунок 3" descr="C:\Documents and Settings\Admin\Рабочий стол\S1051685_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00000">
            <a:off x="1571604" y="2428868"/>
            <a:ext cx="2428892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артинка 304 из 1295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0000">
            <a:off x="5429256" y="2428868"/>
            <a:ext cx="2500330" cy="35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274638"/>
            <a:ext cx="7862150" cy="114300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Одинаковый ли материал используется для выполнения аппликации?</a:t>
            </a:r>
            <a:endParaRPr lang="ru-RU" sz="3200" dirty="0"/>
          </a:p>
        </p:txBody>
      </p:sp>
      <p:pic>
        <p:nvPicPr>
          <p:cNvPr id="4" name="Рисунок 3" descr="http://s49.radikal.ru/i126/0909/0b/cc66d91501ea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285992"/>
            <a:ext cx="2857520" cy="2566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714480" y="5072074"/>
            <a:ext cx="24655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(природный материал)</a:t>
            </a:r>
          </a:p>
        </p:txBody>
      </p:sp>
      <p:pic>
        <p:nvPicPr>
          <p:cNvPr id="6" name="Рисунок 5" descr="Картинка 115 из 123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2285992"/>
            <a:ext cx="2857520" cy="256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6572264" y="5143512"/>
            <a:ext cx="7609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667000" algn="l"/>
              </a:tabLst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(вата)</a:t>
            </a:r>
            <a:endParaRPr kumimoji="0" lang="ru-RU" sz="4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55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артинка 174 из 1714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85728"/>
            <a:ext cx="221457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71604" y="3714752"/>
            <a:ext cx="1033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(фольга)</a:t>
            </a:r>
            <a:endParaRPr lang="ru-RU" dirty="0"/>
          </a:p>
        </p:txBody>
      </p:sp>
      <p:pic>
        <p:nvPicPr>
          <p:cNvPr id="6" name="Рисунок 5" descr="http://ds55.centerstart.ru/sites/ds55.centerstart.ru/files/ob-cvety1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84" y="285728"/>
            <a:ext cx="2214578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6715140" y="3714752"/>
            <a:ext cx="187147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  <a:ea typeface="Calibri" pitchFamily="34" charset="0"/>
                <a:cs typeface="Times New Roman" pitchFamily="18" charset="0"/>
              </a:rPr>
              <a:t>(цветная бумага)</a:t>
            </a:r>
            <a:endParaRPr kumimoji="0" lang="ru-RU" sz="4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pic>
        <p:nvPicPr>
          <p:cNvPr id="8" name="Рисунок 7" descr="C:\Documents and Settings\Admin\Рабочий стол\8787336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40" y="3857628"/>
            <a:ext cx="3174833" cy="2660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429388" y="6143644"/>
            <a:ext cx="94609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(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ткань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2000"/>
                                        <p:tgtEl>
                                          <p:spTgt spid="25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601" grpId="0"/>
      <p:bldP spid="2560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33588" cy="1143000"/>
          </a:xfrm>
        </p:spPr>
        <p:txBody>
          <a:bodyPr/>
          <a:lstStyle/>
          <a:p>
            <a:pPr algn="ctr"/>
            <a:r>
              <a:rPr lang="ru-RU" dirty="0" smtClean="0"/>
              <a:t>Виды аппликаций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285860"/>
            <a:ext cx="7933588" cy="1195382"/>
          </a:xfrm>
        </p:spPr>
        <p:txBody>
          <a:bodyPr>
            <a:normAutofit/>
          </a:bodyPr>
          <a:lstStyle/>
          <a:p>
            <a:pPr marL="596646" indent="-514350">
              <a:buAutoNum type="arabicPeriod"/>
            </a:pPr>
            <a:r>
              <a:rPr lang="ru-RU" dirty="0" smtClean="0"/>
              <a:t>По содержанию:</a:t>
            </a:r>
          </a:p>
          <a:p>
            <a:pPr marL="596646" indent="-514350">
              <a:buNone/>
            </a:pPr>
            <a:endParaRPr lang="ru-RU" sz="100" dirty="0" smtClean="0"/>
          </a:p>
          <a:p>
            <a:pPr marL="596646" indent="-514350">
              <a:buFont typeface="Wingdings" pitchFamily="2" charset="2"/>
              <a:buChar char="q"/>
            </a:pPr>
            <a:r>
              <a:rPr lang="ru-RU" sz="2800" dirty="0" smtClean="0"/>
              <a:t> предметные</a:t>
            </a:r>
          </a:p>
        </p:txBody>
      </p:sp>
      <p:pic>
        <p:nvPicPr>
          <p:cNvPr id="5" name="Рисунок 4" descr="10e9bf6f7c95e5803acaeb03c17cf33b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14480" y="2786058"/>
            <a:ext cx="2357454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786314" y="2786058"/>
            <a:ext cx="400052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Предметная аппликация представляет собой наклеенные на фон отдельные предметные изображения, передающие обобщенный, условный образ окружающих предметов.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571480"/>
            <a:ext cx="7933588" cy="76675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dirty="0" smtClean="0"/>
              <a:t> </a:t>
            </a:r>
            <a:r>
              <a:rPr lang="ru-RU" sz="2800" dirty="0" smtClean="0"/>
              <a:t>сюжетные</a:t>
            </a:r>
            <a:endParaRPr lang="ru-RU" sz="2800" dirty="0"/>
          </a:p>
        </p:txBody>
      </p:sp>
      <p:pic>
        <p:nvPicPr>
          <p:cNvPr id="4" name="Рисунок 3" descr="C:\Documents and Settings\Admin\Рабочий стол\image238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0232" y="1285860"/>
            <a:ext cx="257176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Admin\Рабочий стол\applikacia5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29256" y="1285860"/>
            <a:ext cx="2571768" cy="3286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5214950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Состоят </a:t>
            </a:r>
            <a:r>
              <a:rPr lang="ru-RU" sz="2800" dirty="0"/>
              <a:t>из нескольких разных  фигур, часто в движении, служат для создания панно, картин.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7933588" cy="6953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орнаментальные</a:t>
            </a:r>
            <a:endParaRPr lang="ru-RU" sz="2800" dirty="0"/>
          </a:p>
        </p:txBody>
      </p:sp>
      <p:pic>
        <p:nvPicPr>
          <p:cNvPr id="4" name="Рисунок 3" descr="http://aplikacii.ru/wp-content/uploads/2011/09/%D0%BE%D1%80%D0%BD%D0%B0%D0%BC%D0%B5%D0%BD%D1%8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2000240"/>
            <a:ext cx="285752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Admin\Рабочий стол\0501-w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2000240"/>
            <a:ext cx="2857520" cy="250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5429264"/>
            <a:ext cx="81439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Применяют </a:t>
            </a:r>
            <a:r>
              <a:rPr lang="ru-RU" sz="2800" dirty="0"/>
              <a:t>для оформления альбомов, пригласительных билетов, украшения </a:t>
            </a:r>
            <a:r>
              <a:rPr lang="ru-RU" sz="2800" dirty="0" smtClean="0"/>
              <a:t>одежды. 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85794"/>
            <a:ext cx="7933588" cy="83819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шрифтовые</a:t>
            </a:r>
            <a:endParaRPr lang="ru-RU" sz="2800" dirty="0"/>
          </a:p>
        </p:txBody>
      </p:sp>
      <p:pic>
        <p:nvPicPr>
          <p:cNvPr id="4" name="Рисунок 3" descr="C:\Documents and Settings\Admin\Рабочий стол\44847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857364"/>
            <a:ext cx="2852948" cy="38576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572000" y="2285992"/>
            <a:ext cx="41434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Шрифтовые – это буквы, которые используют для заголовков стенгазет, написания лозунгов, </a:t>
            </a:r>
            <a:r>
              <a:rPr lang="ru-RU" sz="2800" dirty="0" smtClean="0"/>
              <a:t>плакатов.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642918"/>
            <a:ext cx="7933588" cy="69531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 симметричная -  представляет собой наклеенные на фон изображения предметов, имеющие симметричное строение.  </a:t>
            </a:r>
            <a:endParaRPr lang="ru-RU" sz="2400" dirty="0"/>
          </a:p>
        </p:txBody>
      </p:sp>
      <p:pic>
        <p:nvPicPr>
          <p:cNvPr id="5" name="Рисунок 4" descr="http://im7-tub-ru.yandex.net/i?id=325651170-58-7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28794" y="2000240"/>
            <a:ext cx="264320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im2-tub-ru.yandex.net/i?id=204368350-10-7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57818" y="2000240"/>
            <a:ext cx="228601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5214950"/>
            <a:ext cx="8143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dirty="0"/>
              <a:t>Изображения предметов могут быть выполнены с использованием приема складывания бумаги пополам или в несколько раз перед вырезанием с целью одновременной передачи формы повторяющихся </a:t>
            </a:r>
            <a:r>
              <a:rPr lang="ru-RU" sz="2200" dirty="0" smtClean="0"/>
              <a:t>частей.</a:t>
            </a:r>
            <a:endParaRPr lang="ru-RU" sz="22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933588" cy="552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плоские</a:t>
            </a:r>
            <a:endParaRPr lang="ru-RU" sz="2800" dirty="0"/>
          </a:p>
        </p:txBody>
      </p:sp>
      <p:pic>
        <p:nvPicPr>
          <p:cNvPr id="4" name="Рисунок 3" descr="C:\Documents and Settings\Admin\Рабочий стол\1613736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85918" y="1500174"/>
            <a:ext cx="2571768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C:\Documents and Settings\Admin\Рабочий стол\anya_k2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571612"/>
            <a:ext cx="2643206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71604" y="5357826"/>
            <a:ext cx="7072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Изображения </a:t>
            </a:r>
            <a:r>
              <a:rPr lang="ru-RU" sz="2400" dirty="0"/>
              <a:t>предметов крепятся на плоскость всего </a:t>
            </a:r>
            <a:r>
              <a:rPr lang="ru-RU" sz="2400" dirty="0" smtClean="0"/>
              <a:t>фона.</a:t>
            </a: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 какой технике выполнены эти работы?</a:t>
            </a:r>
            <a:endParaRPr lang="ru-RU" dirty="0"/>
          </a:p>
        </p:txBody>
      </p:sp>
      <p:pic>
        <p:nvPicPr>
          <p:cNvPr id="4" name="Рисунок 3" descr="Картинка 35 из 1231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643050"/>
            <a:ext cx="2214578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Картинка 17 из 1231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12" y="1571612"/>
            <a:ext cx="228601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im4-tub-ru.yandex.net/i?id=35624575-40-7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714744" y="4000480"/>
            <a:ext cx="2286016" cy="28575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357422" y="5072074"/>
            <a:ext cx="523502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Аппликация</a:t>
            </a:r>
            <a:endParaRPr lang="ru-RU" sz="7200" b="1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933588" cy="5524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объёмные</a:t>
            </a:r>
            <a:endParaRPr lang="ru-RU" sz="2800" dirty="0"/>
          </a:p>
        </p:txBody>
      </p:sp>
      <p:pic>
        <p:nvPicPr>
          <p:cNvPr id="4" name="Рисунок 3" descr="C:\Documents and Settings\Admin\Рабочий стол\1208954439_kadr_2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480" y="1643050"/>
            <a:ext cx="3071834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ngkir2007.narod.ru/0708/1_form/19_05_08/nar3.gif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43570" y="1643050"/>
            <a:ext cx="2428892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00100" y="5357826"/>
            <a:ext cx="8143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Объемная аппликация предусматривает, что изображения предметов или их деталей крепятся на фон только частью плоскости, создавая видимость </a:t>
            </a:r>
            <a:r>
              <a:rPr lang="ru-RU" sz="2400" dirty="0" smtClean="0"/>
              <a:t>объема.</a:t>
            </a:r>
            <a:endParaRPr lang="ru-RU" sz="24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933588" cy="48100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резаная</a:t>
            </a:r>
            <a:endParaRPr lang="ru-RU" sz="2800" dirty="0"/>
          </a:p>
        </p:txBody>
      </p:sp>
      <p:pic>
        <p:nvPicPr>
          <p:cNvPr id="4" name="Рисунок 3" descr="Ёлочка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428736"/>
            <a:ext cx="2714644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дравствуй, это я!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14942" y="1785926"/>
            <a:ext cx="3214710" cy="26432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1000100" y="5429264"/>
            <a:ext cx="81439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dirty="0"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ыполняется из бумаги традиционным способом – вырезанием.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14356"/>
            <a:ext cx="7933588" cy="1785950"/>
          </a:xfrm>
        </p:spPr>
        <p:txBody>
          <a:bodyPr>
            <a:normAutofit fontScale="92500" lnSpcReduction="10000"/>
          </a:bodyPr>
          <a:lstStyle/>
          <a:p>
            <a:pPr marL="596646" indent="-514350" algn="ctr">
              <a:buFont typeface="+mj-lt"/>
              <a:buAutoNum type="arabicPeriod" startAt="2"/>
            </a:pPr>
            <a:r>
              <a:rPr lang="ru-RU" dirty="0" smtClean="0"/>
              <a:t> В зависимости от техники, в которой выполнена работа:</a:t>
            </a:r>
            <a:endParaRPr lang="ru-RU" sz="800" dirty="0" smtClean="0"/>
          </a:p>
          <a:p>
            <a:pPr marL="596646" indent="-514350" algn="ctr">
              <a:buFont typeface="+mj-lt"/>
              <a:buAutoNum type="arabicPeriod" startAt="2"/>
            </a:pPr>
            <a:endParaRPr lang="ru-RU" sz="800" dirty="0" smtClean="0"/>
          </a:p>
          <a:p>
            <a:pPr marL="596646" indent="-514350" algn="ctr">
              <a:buNone/>
            </a:pPr>
            <a:endParaRPr lang="ru-RU" sz="900" dirty="0" smtClean="0"/>
          </a:p>
          <a:p>
            <a:pPr marL="596646" indent="-514350">
              <a:buFont typeface="Wingdings" pitchFamily="2" charset="2"/>
              <a:buChar char="q"/>
            </a:pPr>
            <a:r>
              <a:rPr lang="ru-RU" sz="2800" dirty="0" smtClean="0"/>
              <a:t> поделки из бумаги техникой “гармошка”</a:t>
            </a:r>
          </a:p>
          <a:p>
            <a:pPr marL="596646" indent="-514350">
              <a:buNone/>
            </a:pPr>
            <a:endParaRPr lang="ru-RU" dirty="0" smtClean="0"/>
          </a:p>
          <a:p>
            <a:pPr marL="596646" indent="-514350">
              <a:buNone/>
            </a:pPr>
            <a:endParaRPr lang="ru-RU" dirty="0" smtClean="0"/>
          </a:p>
        </p:txBody>
      </p:sp>
      <p:pic>
        <p:nvPicPr>
          <p:cNvPr id="4" name="Рисунок 3" descr="Поделки с детьми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3214686"/>
            <a:ext cx="2357454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www.babylessons.ru/wp-content/uploads/2009/11/2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32" y="3214686"/>
            <a:ext cx="2358000" cy="293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785794"/>
            <a:ext cx="7933588" cy="6953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«Звезда» - выполнена в технике – «</a:t>
            </a:r>
            <a:r>
              <a:rPr lang="ru-RU" sz="2800" dirty="0" err="1" smtClean="0"/>
              <a:t>мозайки</a:t>
            </a:r>
            <a:r>
              <a:rPr lang="ru-RU" sz="2800" dirty="0" smtClean="0"/>
              <a:t>».</a:t>
            </a:r>
            <a:endParaRPr lang="ru-RU" sz="2800" dirty="0"/>
          </a:p>
        </p:txBody>
      </p:sp>
      <p:pic>
        <p:nvPicPr>
          <p:cNvPr id="4" name="Рисунок 3" descr="Открытка  к празднику 23 февраля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2071678"/>
            <a:ext cx="2571768" cy="3513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Какие приёмы использованы для выполнения этих работ?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1937558"/>
            <a:ext cx="3429024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024" y="1937558"/>
            <a:ext cx="3786456" cy="43577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pPr algn="ctr"/>
            <a:r>
              <a:rPr lang="ru-RU" dirty="0" smtClean="0"/>
              <a:t>Что интересного заметили? 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1428736"/>
            <a:ext cx="2571768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2285992"/>
            <a:ext cx="1643074" cy="2214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000100" y="5572140"/>
            <a:ext cx="29717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dirty="0"/>
              <a:t>края у деталей неровные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43570" y="5500702"/>
            <a:ext cx="32861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а</a:t>
            </a:r>
            <a:r>
              <a:rPr lang="ru-RU" sz="2000" dirty="0" smtClean="0"/>
              <a:t>ппликация </a:t>
            </a:r>
            <a:r>
              <a:rPr lang="ru-RU" sz="2000" dirty="0" smtClean="0"/>
              <a:t>выглядит объёмно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2" y="1428736"/>
            <a:ext cx="2833683" cy="3786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pPr algn="ctr"/>
            <a:r>
              <a:rPr lang="ru-RU" dirty="0" smtClean="0"/>
              <a:t>Обрывная аппликация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447800"/>
            <a:ext cx="4790316" cy="52673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/>
              <a:t>Как получаются такие аппликации?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(Такие аппликации получаются, если бумагу не резать, а обрывать). </a:t>
            </a:r>
          </a:p>
          <a:p>
            <a:pPr>
              <a:buNone/>
            </a:pPr>
            <a:endParaRPr lang="ru-RU" sz="800" dirty="0" smtClean="0"/>
          </a:p>
          <a:p>
            <a:pPr>
              <a:buNone/>
            </a:pPr>
            <a:r>
              <a:rPr lang="ru-RU" sz="2400" b="1" dirty="0" smtClean="0"/>
              <a:t>Как получить неровные края?</a:t>
            </a:r>
            <a:r>
              <a:rPr lang="ru-RU" sz="2400" dirty="0" smtClean="0"/>
              <a:t> </a:t>
            </a:r>
          </a:p>
          <a:p>
            <a:pPr>
              <a:buNone/>
            </a:pPr>
            <a:r>
              <a:rPr lang="ru-RU" sz="2400" dirty="0" smtClean="0"/>
              <a:t>(Такие края можно получить путём обрывания, то есть все детали аппликации мы будем вырывать из листа бумаги, а не вырезать ножницами).</a:t>
            </a:r>
            <a:endParaRPr lang="ru-RU" sz="24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1538" y="1643050"/>
            <a:ext cx="2928958" cy="47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Тиснение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856" y="1484784"/>
            <a:ext cx="3438634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1484784"/>
            <a:ext cx="4176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получаются такие аппликации?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32040" y="2708920"/>
            <a:ext cx="403244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 с помощью квадратиков из гофрированной бумаги)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4093915"/>
            <a:ext cx="3730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Как получить объём?</a:t>
            </a:r>
            <a:endParaRPr lang="ru-RU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32041" y="5013176"/>
            <a:ext cx="42119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(поочерёдно приклеивая квадратики с помощью карандаша)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042173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868346"/>
          </a:xfrm>
        </p:spPr>
        <p:txBody>
          <a:bodyPr/>
          <a:lstStyle/>
          <a:p>
            <a:pPr algn="ctr"/>
            <a:r>
              <a:rPr lang="ru-RU" dirty="0" smtClean="0"/>
              <a:t>Проведение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 Из каких ещё материалов можно выполнить данный вид аппликации?</a:t>
            </a:r>
          </a:p>
          <a:p>
            <a:pPr>
              <a:buNone/>
            </a:pPr>
            <a:endParaRPr lang="ru-RU" sz="2800" dirty="0" smtClean="0"/>
          </a:p>
          <a:p>
            <a:pPr marL="82296" indent="0">
              <a:buNone/>
            </a:pPr>
            <a:endParaRPr lang="ru-RU" sz="1100" dirty="0" smtClean="0"/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 Сделайте вывод.</a:t>
            </a:r>
            <a:endParaRPr lang="ru-RU" sz="28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011222"/>
          </a:xfrm>
        </p:spPr>
        <p:txBody>
          <a:bodyPr/>
          <a:lstStyle/>
          <a:p>
            <a:pPr algn="ctr"/>
            <a:r>
              <a:rPr lang="ru-RU" dirty="0" smtClean="0"/>
              <a:t>Рассмотрим образец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340768"/>
            <a:ext cx="8100392" cy="551723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endParaRPr lang="ru-RU" sz="5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7" r="1484"/>
          <a:stretch/>
        </p:blipFill>
        <p:spPr bwMode="auto">
          <a:xfrm>
            <a:off x="1109141" y="1268760"/>
            <a:ext cx="7992889" cy="558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Аппликация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В переводе с латинского языка означает «прикладывание».</a:t>
            </a:r>
          </a:p>
          <a:p>
            <a:pPr>
              <a:buNone/>
            </a:pPr>
            <a:r>
              <a:rPr lang="ru-RU" sz="2800" dirty="0" smtClean="0"/>
              <a:t>Древний вид искусства, интересный вид художественной деятельности, когда из кусочков кожи, ткани или бумаги вырезают фигурки, а затем наклеивают на основу – фон.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Обратимся к словарю С.И. Ожегова и узнаем лексическое значение этого слова.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3116"/>
            <a:ext cx="792961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«Аппликация» - изготовление рисунка из наклеенных или нашитых кусков цветной бумаги, материи.</a:t>
            </a:r>
          </a:p>
        </p:txBody>
      </p:sp>
      <p:sp>
        <p:nvSpPr>
          <p:cNvPr id="5" name="Стрелка вправо 4"/>
          <p:cNvSpPr/>
          <p:nvPr/>
        </p:nvSpPr>
        <p:spPr>
          <a:xfrm>
            <a:off x="7000892" y="5286388"/>
            <a:ext cx="571504" cy="1428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 выполнения аппликации из цветной бумаги, используя обрывной приём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132856"/>
            <a:ext cx="7933588" cy="4115544"/>
          </a:xfrm>
        </p:spPr>
        <p:txBody>
          <a:bodyPr>
            <a:normAutofit/>
          </a:bodyPr>
          <a:lstStyle/>
          <a:p>
            <a:pPr marL="82296" indent="0">
              <a:buNone/>
            </a:pPr>
            <a:r>
              <a:rPr lang="ru-RU" dirty="0" smtClean="0"/>
              <a:t> 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204814" y="2274838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а</a:t>
            </a:r>
            <a:r>
              <a:rPr lang="ru-RU" sz="2400" dirty="0" smtClean="0"/>
              <a:t>)</a:t>
            </a:r>
            <a:r>
              <a:rPr lang="ru-RU" sz="2800" dirty="0" smtClean="0"/>
              <a:t>  </a:t>
            </a:r>
            <a:r>
              <a:rPr lang="ru-RU" sz="2800" dirty="0"/>
              <a:t>выбрать части пейзажа для использования аппликации приёмом «обрывание»; </a:t>
            </a:r>
          </a:p>
          <a:p>
            <a:r>
              <a:rPr lang="ru-RU" sz="2800" dirty="0"/>
              <a:t>б)  выбрать цвета для данных частей, используя разные оттенки;</a:t>
            </a:r>
          </a:p>
          <a:p>
            <a:r>
              <a:rPr lang="ru-RU" sz="2800" dirty="0"/>
              <a:t>в)  приготовить детали для аппликации;</a:t>
            </a:r>
          </a:p>
          <a:p>
            <a:r>
              <a:rPr lang="ru-RU" sz="2800" dirty="0"/>
              <a:t>г)  разложить аппликацию на основе; </a:t>
            </a:r>
          </a:p>
          <a:p>
            <a:r>
              <a:rPr lang="ru-RU" sz="2800" dirty="0"/>
              <a:t>д)  приклеить все части;</a:t>
            </a: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02595"/>
            <a:ext cx="7896712" cy="552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23556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7862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Алгоритм выполнения аппликации из гофрированной бумаги, используя приём тиснения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2276872"/>
            <a:ext cx="7933588" cy="4223962"/>
          </a:xfrm>
        </p:spPr>
        <p:txBody>
          <a:bodyPr>
            <a:normAutofit/>
          </a:bodyPr>
          <a:lstStyle/>
          <a:p>
            <a:r>
              <a:rPr lang="ru-RU" sz="2800" dirty="0"/>
              <a:t>а)  выбрать части пейзажа для использования аппликации приёмом «тиснение»;</a:t>
            </a:r>
          </a:p>
          <a:p>
            <a:r>
              <a:rPr lang="ru-RU" sz="2800" dirty="0"/>
              <a:t>б)  выбрать цвета для данных частей, используя разные оттенки;</a:t>
            </a:r>
          </a:p>
          <a:p>
            <a:r>
              <a:rPr lang="ru-RU" sz="2800" dirty="0"/>
              <a:t>в)  приготовить квадратики из гофрированной бумаги;</a:t>
            </a:r>
          </a:p>
          <a:p>
            <a:r>
              <a:rPr lang="ru-RU" sz="2800" dirty="0"/>
              <a:t>г)  последовательно приклеивать квадратики, плотно прижимая друг к другу</a:t>
            </a:r>
          </a:p>
          <a:p>
            <a:pPr marL="82296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03" y="980728"/>
            <a:ext cx="7926925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054571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7933588" cy="796908"/>
          </a:xfrm>
        </p:spPr>
        <p:txBody>
          <a:bodyPr/>
          <a:lstStyle/>
          <a:p>
            <a:pPr algn="ctr"/>
            <a:r>
              <a:rPr lang="ru-RU" dirty="0" smtClean="0"/>
              <a:t>Давайте потренируемся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786742" cy="1857388"/>
          </a:xfrm>
        </p:spPr>
        <p:txBody>
          <a:bodyPr>
            <a:normAutofit/>
          </a:bodyPr>
          <a:lstStyle/>
          <a:p>
            <a:pPr marL="82296" indent="0">
              <a:buNone/>
            </a:pPr>
            <a:endParaRPr lang="ru-RU" sz="2600" dirty="0"/>
          </a:p>
        </p:txBody>
      </p:sp>
      <p:pic>
        <p:nvPicPr>
          <p:cNvPr id="4" name="Рисунок 3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1295400"/>
            <a:ext cx="3384376" cy="515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95400"/>
            <a:ext cx="3672408" cy="51579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0" t="8442" r="6400" b="13636"/>
          <a:stretch/>
        </p:blipFill>
        <p:spPr bwMode="auto">
          <a:xfrm>
            <a:off x="1187624" y="548680"/>
            <a:ext cx="7776863" cy="58326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709580"/>
      </p:ext>
    </p:extLst>
  </p:cSld>
  <p:clrMapOvr>
    <a:masterClrMapping/>
  </p:clrMapOvr>
  <p:transition>
    <p:split orient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939784"/>
          </a:xfrm>
        </p:spPr>
        <p:txBody>
          <a:bodyPr/>
          <a:lstStyle/>
          <a:p>
            <a:pPr algn="ctr"/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 Сегодня на уроке было интересно….</a:t>
            </a:r>
          </a:p>
          <a:p>
            <a:pPr>
              <a:buFont typeface="Wingdings" pitchFamily="2" charset="2"/>
              <a:buChar char="q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Я понял, что …..</a:t>
            </a:r>
          </a:p>
          <a:p>
            <a:pPr>
              <a:buFont typeface="Wingdings" pitchFamily="2" charset="2"/>
              <a:buChar char="q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Мне захотелось….</a:t>
            </a:r>
          </a:p>
          <a:p>
            <a:pPr>
              <a:buFont typeface="Wingdings" pitchFamily="2" charset="2"/>
              <a:buChar char="q"/>
            </a:pPr>
            <a:endParaRPr lang="ru-RU" sz="800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Я научился…..</a:t>
            </a:r>
          </a:p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Молодцы!   Спасибо за урок!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pPr algn="ctr"/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3857628"/>
            <a:ext cx="7498080" cy="248126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Попробуй выполнить способом обрывания:</a:t>
            </a:r>
            <a:endParaRPr lang="ru-RU" sz="800" dirty="0" smtClean="0"/>
          </a:p>
          <a:p>
            <a:pPr>
              <a:buNone/>
            </a:pPr>
            <a:endParaRPr lang="ru-RU" sz="1100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цветы и укрась ими своё чудо-дерево;</a:t>
            </a:r>
          </a:p>
          <a:p>
            <a:pPr>
              <a:buNone/>
            </a:pPr>
            <a:endParaRPr lang="ru-RU" sz="1400" dirty="0" smtClean="0"/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 море, когда на нём штиль, шторм, рябь.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6082" name="Picture 2" descr="http://im2-tub-ru.yandex.net/i?id=374133815-69-7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9058" y="1500174"/>
            <a:ext cx="2027295" cy="2000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pPr algn="ctr"/>
            <a:r>
              <a:rPr lang="ru-RU" dirty="0" smtClean="0"/>
              <a:t>Используемая литература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1447800"/>
            <a:ext cx="786215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i="1" dirty="0" smtClean="0"/>
              <a:t>  Уроки творчества. Учебник для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i="1" dirty="0" smtClean="0"/>
              <a:t>-го класса. - Самара: Корпорация «Федоров», Издательство «Учебная литература»,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2002</a:t>
            </a:r>
            <a:r>
              <a:rPr lang="ru-RU" i="1" dirty="0" smtClean="0"/>
              <a:t>.</a:t>
            </a:r>
            <a:endParaRPr lang="en-US" i="1" dirty="0" smtClean="0"/>
          </a:p>
          <a:p>
            <a:pPr marL="365125" indent="-282575">
              <a:buFont typeface="Wingdings" pitchFamily="2" charset="2"/>
              <a:buChar char="q"/>
              <a:tabLst>
                <a:tab pos="536575" algn="l"/>
              </a:tabLst>
            </a:pPr>
            <a:r>
              <a:rPr lang="en-US" i="1" dirty="0" smtClean="0"/>
              <a:t>  </a:t>
            </a:r>
            <a:r>
              <a:rPr lang="ru-RU" i="1" dirty="0" smtClean="0"/>
              <a:t>Беляков Н.Д., Покровская А.И., </a:t>
            </a:r>
            <a:r>
              <a:rPr lang="ru-RU" i="1" dirty="0" err="1" smtClean="0"/>
              <a:t>Цейтлин</a:t>
            </a:r>
            <a:r>
              <a:rPr lang="ru-RU" i="1" dirty="0" smtClean="0"/>
              <a:t> Н.Е. Кружок "Умелые руки" в школе. - М.,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2007</a:t>
            </a:r>
            <a:r>
              <a:rPr lang="ru-RU" i="1" dirty="0" smtClean="0"/>
              <a:t>. - с.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158</a:t>
            </a:r>
            <a:r>
              <a:rPr lang="ru-RU" i="1" dirty="0" smtClean="0"/>
              <a:t>.</a:t>
            </a:r>
            <a:endParaRPr lang="en-US" i="1" dirty="0" smtClean="0"/>
          </a:p>
          <a:p>
            <a:pPr>
              <a:buFont typeface="Wingdings" pitchFamily="2" charset="2"/>
              <a:buChar char="q"/>
            </a:pPr>
            <a:r>
              <a:rPr lang="en-US" i="1" dirty="0" smtClean="0"/>
              <a:t>  </a:t>
            </a:r>
            <a:r>
              <a:rPr lang="ru-RU" i="1" dirty="0" err="1" smtClean="0"/>
              <a:t>Богатеева</a:t>
            </a:r>
            <a:r>
              <a:rPr lang="ru-RU" i="1" dirty="0" smtClean="0"/>
              <a:t> З.А., Занятия аппликацией. - М.: Просвещение,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2008</a:t>
            </a:r>
            <a:r>
              <a:rPr lang="ru-RU" i="1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74638"/>
            <a:ext cx="7933588" cy="1143000"/>
          </a:xfrm>
        </p:spPr>
        <p:txBody>
          <a:bodyPr/>
          <a:lstStyle/>
          <a:p>
            <a:pPr algn="ctr"/>
            <a:r>
              <a:rPr lang="ru-RU" dirty="0" smtClean="0"/>
              <a:t>Из истории аппликации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447800"/>
            <a:ext cx="7933588" cy="162401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/>
              <a:t>Люди издавна использовали аппликацию. </a:t>
            </a:r>
          </a:p>
          <a:p>
            <a:pPr algn="ctr">
              <a:buNone/>
            </a:pPr>
            <a:r>
              <a:rPr lang="ru-RU" sz="2800" dirty="0" smtClean="0"/>
              <a:t>Она появилась как способ украшения: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/>
              <a:t> одежды</a:t>
            </a:r>
            <a:endParaRPr lang="ru-RU" sz="2800" dirty="0"/>
          </a:p>
        </p:txBody>
      </p:sp>
      <p:pic>
        <p:nvPicPr>
          <p:cNvPr id="4" name="Рисунок 3" descr="http://aplikacii.ru/wp-content/uploads/2012/03/%D0%B3%D0%BE%D1%82%D0%BE%D0%B2%D0%B0%D1%8F-%D0%B0%D0%BF%D0%BF%D0%BB%D0%B8%D0%BA%D0%B0%D1%86%D0%B8%D1%8F-%D0%BC%D0%B8%D1%88%D0%BA%D0%B0-240x30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271943">
            <a:off x="1643042" y="3286124"/>
            <a:ext cx="2500330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forum.sibmama.ru/usrpx/18757/18757_337x456_1_3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0000">
            <a:off x="5500694" y="3357562"/>
            <a:ext cx="2500330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1538" y="500042"/>
            <a:ext cx="7498080" cy="85725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обуви</a:t>
            </a:r>
            <a:endParaRPr lang="ru-RU" sz="2800" dirty="0"/>
          </a:p>
        </p:txBody>
      </p:sp>
      <p:pic>
        <p:nvPicPr>
          <p:cNvPr id="4" name="Рисунок 3" descr="http://s39.radikal.ru/i083/0906/cc/c6baef848d72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2214554"/>
            <a:ext cx="250033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s.adlabs-retail.ru/images/o/350/532615_4009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00562" y="214290"/>
            <a:ext cx="250033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ttp://is.adlabs-retail.ru/images/o/350/538827_793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3357538"/>
            <a:ext cx="2571768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357166"/>
            <a:ext cx="7933588" cy="9810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домашней утвари и орудий труда, интерьера своего жилища</a:t>
            </a:r>
            <a:endParaRPr lang="ru-RU" sz="2800" dirty="0"/>
          </a:p>
        </p:txBody>
      </p:sp>
      <p:pic>
        <p:nvPicPr>
          <p:cNvPr id="4" name="Рисунок 3" descr="http://img1.liveinternet.ru/images/attach/c/4/81/369/81369445_ven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00000">
            <a:off x="1428728" y="2071678"/>
            <a:ext cx="2786082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g0.liveinternet.ru/images/attach/c/2/72/938/72938252_2656788770_d95a636c84_o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0000">
            <a:off x="5357818" y="2143116"/>
            <a:ext cx="3000396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0412" y="642918"/>
            <a:ext cx="7933588" cy="119538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аппликацией из войлока древние кочевники украшали дорожные сумки, конскую сбрую </a:t>
            </a:r>
            <a:endParaRPr lang="ru-RU" sz="2800" dirty="0"/>
          </a:p>
        </p:txBody>
      </p:sp>
      <p:pic>
        <p:nvPicPr>
          <p:cNvPr id="4" name="Рисунок 3" descr="C:\Documents and Settings\Admin\Рабочий стол\Pazyryk_felt_carpetPazirikskii_fetrovii_kover_V_vek_do_n_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28860" y="2143116"/>
            <a:ext cx="4830303" cy="32914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857232"/>
            <a:ext cx="7933588" cy="112394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жители Севера на своих юртах выполняли аппликацию из бересты</a:t>
            </a:r>
            <a:endParaRPr lang="ru-RU" sz="2800" dirty="0"/>
          </a:p>
        </p:txBody>
      </p:sp>
      <p:pic>
        <p:nvPicPr>
          <p:cNvPr id="4" name="Рисунок 3" descr="http://im6-tub-ru.yandex.net/i?id=483339230-50-72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57554" y="2285992"/>
            <a:ext cx="2624150" cy="32432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928670"/>
            <a:ext cx="7933588" cy="133825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smtClean="0"/>
              <a:t> женские татарские сапоги украшали аппликацией из цветной кожи </a:t>
            </a:r>
            <a:endParaRPr lang="ru-RU" sz="2800" dirty="0"/>
          </a:p>
        </p:txBody>
      </p:sp>
      <p:pic>
        <p:nvPicPr>
          <p:cNvPr id="4" name="Рисунок 3" descr="C:\Documents and Settings\Admin\Рабочий стол\sapogi-zh-tatarskie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21300000">
            <a:off x="1644703" y="2391540"/>
            <a:ext cx="257176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http://im8-tub-ru.yandex.net/i?id=457411656-36-72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300000">
            <a:off x="5214942" y="2357430"/>
            <a:ext cx="2571768" cy="34290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564</TotalTime>
  <Words>705</Words>
  <Application>Microsoft Office PowerPoint</Application>
  <PresentationFormat>Экран (4:3)</PresentationFormat>
  <Paragraphs>107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Солнцестояние</vt:lpstr>
      <vt:lpstr>Сочетание обрывной аппликации  из цветной бумаги на бумажной  основе и гофрированной бумаги</vt:lpstr>
      <vt:lpstr>В какой технике выполнены эти работы?</vt:lpstr>
      <vt:lpstr>Аппликация</vt:lpstr>
      <vt:lpstr>Из истории аппликации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Одинаковый ли материал используется для выполнения аппликации?</vt:lpstr>
      <vt:lpstr>Презентация PowerPoint</vt:lpstr>
      <vt:lpstr>Виды аппликаций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Какие приёмы использованы для выполнения этих работ?</vt:lpstr>
      <vt:lpstr>Что интересного заметили? </vt:lpstr>
      <vt:lpstr>Обрывная аппликация</vt:lpstr>
      <vt:lpstr>Тиснение</vt:lpstr>
      <vt:lpstr>Проведение опыта</vt:lpstr>
      <vt:lpstr>Рассмотрим образец</vt:lpstr>
      <vt:lpstr>Алгоритм выполнения аппликации из цветной бумаги, используя обрывной приём</vt:lpstr>
      <vt:lpstr>Презентация PowerPoint</vt:lpstr>
      <vt:lpstr>Алгоритм выполнения аппликации из гофрированной бумаги, используя приём тиснения</vt:lpstr>
      <vt:lpstr>Презентация PowerPoint</vt:lpstr>
      <vt:lpstr>Давайте потренируемся</vt:lpstr>
      <vt:lpstr>Презентация PowerPoint</vt:lpstr>
      <vt:lpstr>Рефлексия</vt:lpstr>
      <vt:lpstr>Домашнее задание</vt:lpstr>
      <vt:lpstr>Используемая литература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Марина</cp:lastModifiedBy>
  <cp:revision>96</cp:revision>
  <dcterms:created xsi:type="dcterms:W3CDTF">2012-07-02T17:20:39Z</dcterms:created>
  <dcterms:modified xsi:type="dcterms:W3CDTF">2016-05-16T13:43:23Z</dcterms:modified>
</cp:coreProperties>
</file>