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0" autoAdjust="0"/>
  </p:normalViewPr>
  <p:slideViewPr>
    <p:cSldViewPr>
      <p:cViewPr>
        <p:scale>
          <a:sx n="150" d="100"/>
          <a:sy n="150" d="100"/>
        </p:scale>
        <p:origin x="-240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BF7AA-C87C-410F-8DB3-F3D5226C466E}" type="datetimeFigureOut">
              <a:rPr lang="ru-RU" smtClean="0"/>
              <a:pPr/>
              <a:t>03.06.2025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6DD93-A5AD-49D9-BA8E-29709BE7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4" name="Прямая соединительная линия 443"/>
          <p:cNvCxnSpPr/>
          <p:nvPr/>
        </p:nvCxnSpPr>
        <p:spPr>
          <a:xfrm flipH="1" flipV="1">
            <a:off x="5163073" y="737458"/>
            <a:ext cx="20634" cy="2528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729630" y="247811"/>
            <a:ext cx="3684741" cy="296401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Структуры МБОУ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СОШ № 196</a:t>
            </a:r>
          </a:p>
        </p:txBody>
      </p:sp>
      <p:grpSp>
        <p:nvGrpSpPr>
          <p:cNvPr id="15" name="Группа 54"/>
          <p:cNvGrpSpPr/>
          <p:nvPr/>
        </p:nvGrpSpPr>
        <p:grpSpPr>
          <a:xfrm>
            <a:off x="617267" y="622876"/>
            <a:ext cx="1348367" cy="215445"/>
            <a:chOff x="1155700" y="1263650"/>
            <a:chExt cx="1447800" cy="267220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55700" y="1263651"/>
              <a:ext cx="1447800" cy="267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Times New Roman" pitchFamily="18" charset="0"/>
                  <a:cs typeface="Times New Roman" pitchFamily="18" charset="0"/>
                </a:rPr>
                <a:t>Учебная часть</a:t>
              </a:r>
              <a:endParaRPr lang="ru-RU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Группа 60"/>
          <p:cNvGrpSpPr/>
          <p:nvPr/>
        </p:nvGrpSpPr>
        <p:grpSpPr>
          <a:xfrm>
            <a:off x="3597188" y="620688"/>
            <a:ext cx="1238024" cy="233541"/>
            <a:chOff x="1155700" y="1263650"/>
            <a:chExt cx="1447800" cy="257328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55700" y="1263650"/>
              <a:ext cx="1447800" cy="254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00" b="1" dirty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</a:p>
          </p:txBody>
        </p:sp>
      </p:grpSp>
      <p:grpSp>
        <p:nvGrpSpPr>
          <p:cNvPr id="19" name="Группа 75"/>
          <p:cNvGrpSpPr/>
          <p:nvPr/>
        </p:nvGrpSpPr>
        <p:grpSpPr>
          <a:xfrm>
            <a:off x="592298" y="3674468"/>
            <a:ext cx="2157645" cy="238628"/>
            <a:chOff x="1155698" y="1263651"/>
            <a:chExt cx="1729297" cy="137582"/>
          </a:xfrm>
        </p:grpSpPr>
        <p:sp>
          <p:nvSpPr>
            <p:cNvPr id="77" name="Прямоугольник 76"/>
            <p:cNvSpPr/>
            <p:nvPr/>
          </p:nvSpPr>
          <p:spPr>
            <a:xfrm>
              <a:off x="1155698" y="1263651"/>
              <a:ext cx="1689102" cy="13758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195895" y="1272256"/>
              <a:ext cx="1689100" cy="112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ЗД по УВР, уровень 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СОО, </a:t>
              </a:r>
              <a:r>
                <a:rPr lang="ru-RU" sz="700" dirty="0" err="1" smtClean="0">
                  <a:latin typeface="Times New Roman" pitchFamily="18" charset="0"/>
                  <a:cs typeface="Times New Roman" pitchFamily="18" charset="0"/>
                </a:rPr>
                <a:t>рук-ль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 НМС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3" name="Прямая со стрелкой 102"/>
          <p:cNvCxnSpPr>
            <a:endCxn id="518" idx="3"/>
          </p:cNvCxnSpPr>
          <p:nvPr/>
        </p:nvCxnSpPr>
        <p:spPr>
          <a:xfrm flipH="1">
            <a:off x="2085469" y="2396917"/>
            <a:ext cx="2096644" cy="302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4376522" y="2115030"/>
            <a:ext cx="2606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416"/>
          <p:cNvGrpSpPr/>
          <p:nvPr/>
        </p:nvGrpSpPr>
        <p:grpSpPr>
          <a:xfrm>
            <a:off x="2187194" y="3365709"/>
            <a:ext cx="1303183" cy="207476"/>
            <a:chOff x="3746500" y="4540242"/>
            <a:chExt cx="1066801" cy="228608"/>
          </a:xfrm>
        </p:grpSpPr>
        <p:sp>
          <p:nvSpPr>
            <p:cNvPr id="415" name="TextBox 414"/>
            <p:cNvSpPr txBox="1"/>
            <p:nvPr/>
          </p:nvSpPr>
          <p:spPr>
            <a:xfrm>
              <a:off x="3746500" y="4540242"/>
              <a:ext cx="1066800" cy="22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Зав. ООО и СОО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6" name="Прямоугольник 415"/>
            <p:cNvSpPr/>
            <p:nvPr/>
          </p:nvSpPr>
          <p:spPr>
            <a:xfrm>
              <a:off x="3746500" y="4540250"/>
              <a:ext cx="1066801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22" name="Прямая со стрелкой 421"/>
          <p:cNvCxnSpPr>
            <a:stCxn id="78" idx="3"/>
            <a:endCxn id="415" idx="2"/>
          </p:cNvCxnSpPr>
          <p:nvPr/>
        </p:nvCxnSpPr>
        <p:spPr>
          <a:xfrm flipV="1">
            <a:off x="2749943" y="3565764"/>
            <a:ext cx="88842" cy="221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6" name="Группа 225"/>
          <p:cNvGrpSpPr/>
          <p:nvPr/>
        </p:nvGrpSpPr>
        <p:grpSpPr>
          <a:xfrm>
            <a:off x="609894" y="2156289"/>
            <a:ext cx="2509494" cy="335293"/>
            <a:chOff x="5288750" y="2568491"/>
            <a:chExt cx="1238024" cy="376415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5288750" y="2599124"/>
              <a:ext cx="1238024" cy="34578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80175" tIns="40087" rIns="80175" bIns="40087"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288750" y="2568491"/>
              <a:ext cx="1172865" cy="332753"/>
            </a:xfrm>
            <a:prstGeom prst="rect">
              <a:avLst/>
            </a:prstGeom>
            <a:noFill/>
          </p:spPr>
          <p:txBody>
            <a:bodyPr wrap="square" lIns="80175" tIns="40087" rIns="80175" bIns="40087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ЗД по УВР уровень ООО и куратор по БОП, 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питанию, обучающихся </a:t>
              </a:r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с ОВЗ</a:t>
              </a:r>
            </a:p>
          </p:txBody>
        </p:sp>
      </p:grpSp>
      <p:grpSp>
        <p:nvGrpSpPr>
          <p:cNvPr id="22" name="Группа 473"/>
          <p:cNvGrpSpPr/>
          <p:nvPr/>
        </p:nvGrpSpPr>
        <p:grpSpPr>
          <a:xfrm>
            <a:off x="3833004" y="3448028"/>
            <a:ext cx="1315060" cy="378765"/>
            <a:chOff x="1155700" y="882650"/>
            <a:chExt cx="2819400" cy="239705"/>
          </a:xfrm>
        </p:grpSpPr>
        <p:sp>
          <p:nvSpPr>
            <p:cNvPr id="475" name="Прямоугольник 474"/>
            <p:cNvSpPr/>
            <p:nvPr/>
          </p:nvSpPr>
          <p:spPr>
            <a:xfrm>
              <a:off x="1155700" y="882650"/>
              <a:ext cx="28194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6" name="TextBox 475"/>
            <p:cNvSpPr txBox="1"/>
            <p:nvPr/>
          </p:nvSpPr>
          <p:spPr>
            <a:xfrm>
              <a:off x="1155700" y="882650"/>
              <a:ext cx="2819400" cy="239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Научно-методический совет</a:t>
              </a:r>
            </a:p>
          </p:txBody>
        </p:sp>
      </p:grpSp>
      <p:grpSp>
        <p:nvGrpSpPr>
          <p:cNvPr id="24" name="Группа 484"/>
          <p:cNvGrpSpPr/>
          <p:nvPr/>
        </p:nvGrpSpPr>
        <p:grpSpPr>
          <a:xfrm rot="5400000">
            <a:off x="2547445" y="780350"/>
            <a:ext cx="231656" cy="912229"/>
            <a:chOff x="3898901" y="5092373"/>
            <a:chExt cx="303163" cy="1371600"/>
          </a:xfrm>
        </p:grpSpPr>
        <p:sp>
          <p:nvSpPr>
            <p:cNvPr id="486" name="object 79"/>
            <p:cNvSpPr txBox="1"/>
            <p:nvPr/>
          </p:nvSpPr>
          <p:spPr>
            <a:xfrm>
              <a:off x="4002315" y="5226052"/>
              <a:ext cx="118694" cy="1106169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sz="700" spc="-31" dirty="0"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sz="700" dirty="0">
                  <a:latin typeface="Times New Roman" pitchFamily="18" charset="0"/>
                  <a:cs typeface="Times New Roman" pitchFamily="18" charset="0"/>
                </a:rPr>
                <a:t>О</a:t>
              </a:r>
              <a:r>
                <a:rPr sz="700" spc="-48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35" dirty="0">
                  <a:latin typeface="Times New Roman" pitchFamily="18" charset="0"/>
                  <a:cs typeface="Times New Roman" pitchFamily="18" charset="0"/>
                </a:rPr>
                <a:t>воспитателей</a:t>
              </a:r>
              <a:endParaRPr sz="7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7" name="Прямоугольник 486"/>
            <p:cNvSpPr/>
            <p:nvPr/>
          </p:nvSpPr>
          <p:spPr>
            <a:xfrm rot="5400000">
              <a:off x="3364683" y="5626591"/>
              <a:ext cx="1371600" cy="303163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Группа 487"/>
          <p:cNvGrpSpPr/>
          <p:nvPr/>
        </p:nvGrpSpPr>
        <p:grpSpPr>
          <a:xfrm rot="5400000">
            <a:off x="1564763" y="805196"/>
            <a:ext cx="262871" cy="2132653"/>
            <a:chOff x="3898900" y="5073650"/>
            <a:chExt cx="381000" cy="1371600"/>
          </a:xfrm>
        </p:grpSpPr>
        <p:sp>
          <p:nvSpPr>
            <p:cNvPr id="489" name="object 79"/>
            <p:cNvSpPr txBox="1"/>
            <p:nvPr/>
          </p:nvSpPr>
          <p:spPr>
            <a:xfrm>
              <a:off x="3977949" y="5226051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Кафедра учителей начального образования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0" name="Прямоугольник 489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" name="Группа 555"/>
          <p:cNvGrpSpPr/>
          <p:nvPr/>
        </p:nvGrpSpPr>
        <p:grpSpPr>
          <a:xfrm rot="16200000" flipV="1">
            <a:off x="3387901" y="4842369"/>
            <a:ext cx="1455970" cy="325797"/>
            <a:chOff x="6261098" y="5607048"/>
            <a:chExt cx="1695694" cy="381001"/>
          </a:xfrm>
        </p:grpSpPr>
        <p:sp>
          <p:nvSpPr>
            <p:cNvPr id="557" name="object 79"/>
            <p:cNvSpPr txBox="1"/>
            <p:nvPr/>
          </p:nvSpPr>
          <p:spPr>
            <a:xfrm rot="5400000">
              <a:off x="6989213" y="5011126"/>
              <a:ext cx="14397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МО </a:t>
              </a: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классных  </a:t>
              </a: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руководителей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8" name="Прямоугольник 557"/>
            <p:cNvSpPr/>
            <p:nvPr/>
          </p:nvSpPr>
          <p:spPr>
            <a:xfrm rot="10800000">
              <a:off x="6261100" y="5607048"/>
              <a:ext cx="1695692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8" name="Группа 645"/>
          <p:cNvGrpSpPr/>
          <p:nvPr/>
        </p:nvGrpSpPr>
        <p:grpSpPr>
          <a:xfrm>
            <a:off x="5089271" y="5881683"/>
            <a:ext cx="586432" cy="207469"/>
            <a:chOff x="1155700" y="1263650"/>
            <a:chExt cx="1447800" cy="171552"/>
          </a:xfrm>
        </p:grpSpPr>
        <p:sp>
          <p:nvSpPr>
            <p:cNvPr id="647" name="Прямоугольник 646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8" name="TextBox 647"/>
            <p:cNvSpPr txBox="1"/>
            <p:nvPr/>
          </p:nvSpPr>
          <p:spPr>
            <a:xfrm>
              <a:off x="1155700" y="1263650"/>
              <a:ext cx="1447800" cy="165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Музей</a:t>
              </a:r>
            </a:p>
          </p:txBody>
        </p:sp>
      </p:grpSp>
      <p:grpSp>
        <p:nvGrpSpPr>
          <p:cNvPr id="52" name="Группа 704"/>
          <p:cNvGrpSpPr/>
          <p:nvPr/>
        </p:nvGrpSpPr>
        <p:grpSpPr>
          <a:xfrm>
            <a:off x="3030480" y="6360189"/>
            <a:ext cx="5082413" cy="307777"/>
            <a:chOff x="1841500" y="6750049"/>
            <a:chExt cx="685800" cy="339125"/>
          </a:xfrm>
        </p:grpSpPr>
        <p:sp>
          <p:nvSpPr>
            <p:cNvPr id="706" name="Прямоугольник 705"/>
            <p:cNvSpPr/>
            <p:nvPr/>
          </p:nvSpPr>
          <p:spPr>
            <a:xfrm>
              <a:off x="1841500" y="6750051"/>
              <a:ext cx="6858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7" name="TextBox 706"/>
            <p:cNvSpPr txBox="1"/>
            <p:nvPr/>
          </p:nvSpPr>
          <p:spPr>
            <a:xfrm>
              <a:off x="1841500" y="6750049"/>
              <a:ext cx="685800" cy="339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spc="-39" dirty="0">
                  <a:latin typeface="Times New Roman" pitchFamily="18" charset="0"/>
                  <a:cs typeface="Times New Roman" pitchFamily="18" charset="0"/>
                </a:rPr>
                <a:t>Субъекты</a:t>
              </a:r>
              <a:r>
                <a:rPr lang="ru-RU" sz="700" spc="7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26" dirty="0">
                  <a:latin typeface="Times New Roman" pitchFamily="18" charset="0"/>
                  <a:cs typeface="Times New Roman" pitchFamily="18" charset="0"/>
                </a:rPr>
                <a:t>образовательных</a:t>
              </a:r>
              <a:r>
                <a:rPr lang="ru-RU" sz="700" spc="79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35" dirty="0">
                  <a:latin typeface="Times New Roman" pitchFamily="18" charset="0"/>
                  <a:cs typeface="Times New Roman" pitchFamily="18" charset="0"/>
                </a:rPr>
                <a:t>отношений</a:t>
              </a:r>
              <a:r>
                <a:rPr lang="ru-RU" sz="700" spc="7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179" dirty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ru-RU" sz="700" spc="3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48" dirty="0">
                  <a:latin typeface="Times New Roman" pitchFamily="18" charset="0"/>
                  <a:cs typeface="Times New Roman" pitchFamily="18" charset="0"/>
                </a:rPr>
                <a:t>педагоги,</a:t>
              </a:r>
              <a:r>
                <a:rPr lang="ru-RU" sz="700" spc="22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26" dirty="0">
                  <a:latin typeface="Times New Roman" pitchFamily="18" charset="0"/>
                  <a:cs typeface="Times New Roman" pitchFamily="18" charset="0"/>
                </a:rPr>
                <a:t>обучающиеся,</a:t>
              </a:r>
              <a:r>
                <a:rPr lang="ru-RU" sz="700" spc="3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spc="-31" dirty="0">
                  <a:latin typeface="Times New Roman" pitchFamily="18" charset="0"/>
                  <a:cs typeface="Times New Roman" pitchFamily="18" charset="0"/>
                </a:rPr>
                <a:t>родители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3" name="Группа 266"/>
          <p:cNvGrpSpPr/>
          <p:nvPr/>
        </p:nvGrpSpPr>
        <p:grpSpPr>
          <a:xfrm>
            <a:off x="2207159" y="836712"/>
            <a:ext cx="912229" cy="207469"/>
            <a:chOff x="3746500" y="4540250"/>
            <a:chExt cx="1066801" cy="228600"/>
          </a:xfrm>
        </p:grpSpPr>
        <p:sp>
          <p:nvSpPr>
            <p:cNvPr id="268" name="TextBox 267"/>
            <p:cNvSpPr txBox="1"/>
            <p:nvPr/>
          </p:nvSpPr>
          <p:spPr>
            <a:xfrm>
              <a:off x="3746500" y="4540250"/>
              <a:ext cx="1066800" cy="22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Методист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9" name="Прямоугольник 268"/>
            <p:cNvSpPr/>
            <p:nvPr/>
          </p:nvSpPr>
          <p:spPr>
            <a:xfrm>
              <a:off x="3746500" y="4540250"/>
              <a:ext cx="1066801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4" name="Группа 276"/>
          <p:cNvGrpSpPr/>
          <p:nvPr/>
        </p:nvGrpSpPr>
        <p:grpSpPr>
          <a:xfrm>
            <a:off x="618027" y="1268760"/>
            <a:ext cx="1347605" cy="212887"/>
            <a:chOff x="546099" y="1492250"/>
            <a:chExt cx="914401" cy="220431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546100" y="1492251"/>
              <a:ext cx="914400" cy="19513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546099" y="1492250"/>
              <a:ext cx="914401" cy="22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ЗД по УВР ДО, НОО</a:t>
              </a:r>
            </a:p>
          </p:txBody>
        </p:sp>
      </p:grpSp>
      <p:grpSp>
        <p:nvGrpSpPr>
          <p:cNvPr id="61" name="Группа 295"/>
          <p:cNvGrpSpPr/>
          <p:nvPr/>
        </p:nvGrpSpPr>
        <p:grpSpPr>
          <a:xfrm>
            <a:off x="617266" y="961698"/>
            <a:ext cx="1348367" cy="200055"/>
            <a:chOff x="1155700" y="1263645"/>
            <a:chExt cx="1447800" cy="177430"/>
          </a:xfrm>
        </p:grpSpPr>
        <p:sp>
          <p:nvSpPr>
            <p:cNvPr id="297" name="Прямоугольник 296"/>
            <p:cNvSpPr/>
            <p:nvPr/>
          </p:nvSpPr>
          <p:spPr>
            <a:xfrm>
              <a:off x="1155700" y="1263651"/>
              <a:ext cx="1447800" cy="17155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1155700" y="1263645"/>
              <a:ext cx="1447800" cy="177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Старший воспитатель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06" name="Прямая со стрелкой 305"/>
          <p:cNvCxnSpPr>
            <a:stCxn id="297" idx="3"/>
            <a:endCxn id="269" idx="1"/>
          </p:cNvCxnSpPr>
          <p:nvPr/>
        </p:nvCxnSpPr>
        <p:spPr>
          <a:xfrm flipV="1">
            <a:off x="1965633" y="940447"/>
            <a:ext cx="241526" cy="117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Группа 308"/>
          <p:cNvGrpSpPr/>
          <p:nvPr/>
        </p:nvGrpSpPr>
        <p:grpSpPr>
          <a:xfrm>
            <a:off x="411553" y="4191116"/>
            <a:ext cx="1587695" cy="572788"/>
            <a:chOff x="417945" y="1492249"/>
            <a:chExt cx="1143000" cy="685808"/>
          </a:xfrm>
        </p:grpSpPr>
        <p:grpSp>
          <p:nvGrpSpPr>
            <p:cNvPr id="67" name="Группа 90"/>
            <p:cNvGrpSpPr/>
            <p:nvPr/>
          </p:nvGrpSpPr>
          <p:grpSpPr>
            <a:xfrm>
              <a:off x="546100" y="1492250"/>
              <a:ext cx="954624" cy="685807"/>
              <a:chOff x="3136900" y="4159249"/>
              <a:chExt cx="954624" cy="685807"/>
            </a:xfrm>
          </p:grpSpPr>
          <p:sp>
            <p:nvSpPr>
              <p:cNvPr id="312" name="Прямоугольник 311"/>
              <p:cNvSpPr/>
              <p:nvPr/>
            </p:nvSpPr>
            <p:spPr>
              <a:xfrm>
                <a:off x="3136900" y="4159249"/>
                <a:ext cx="914400" cy="304800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0" name="Группа 84"/>
              <p:cNvGrpSpPr/>
              <p:nvPr/>
            </p:nvGrpSpPr>
            <p:grpSpPr>
              <a:xfrm>
                <a:off x="3136900" y="4464050"/>
                <a:ext cx="457200" cy="381000"/>
                <a:chOff x="1155700" y="1263650"/>
                <a:chExt cx="1447800" cy="214440"/>
              </a:xfrm>
            </p:grpSpPr>
            <p:sp>
              <p:nvSpPr>
                <p:cNvPr id="317" name="Прямоугольник 316"/>
                <p:cNvSpPr/>
                <p:nvPr/>
              </p:nvSpPr>
              <p:spPr>
                <a:xfrm>
                  <a:off x="1155700" y="1263650"/>
                  <a:ext cx="1447800" cy="2144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8" name="TextBox 317"/>
                <p:cNvSpPr txBox="1"/>
                <p:nvPr/>
              </p:nvSpPr>
              <p:spPr>
                <a:xfrm>
                  <a:off x="1155700" y="1263653"/>
                  <a:ext cx="1447800" cy="1348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700" dirty="0">
                      <a:latin typeface="Times New Roman" pitchFamily="18" charset="0"/>
                      <a:cs typeface="Times New Roman" pitchFamily="18" charset="0"/>
                    </a:rPr>
                    <a:t>Зав. </a:t>
                  </a:r>
                  <a:r>
                    <a:rPr lang="ru-RU" sz="700" dirty="0" err="1">
                      <a:latin typeface="Times New Roman" pitchFamily="18" charset="0"/>
                      <a:cs typeface="Times New Roman" pitchFamily="18" charset="0"/>
                    </a:rPr>
                    <a:t>оВР</a:t>
                  </a:r>
                  <a:r>
                    <a:rPr lang="ru-RU" sz="700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</p:txBody>
            </p:sp>
          </p:grpSp>
          <p:grpSp>
            <p:nvGrpSpPr>
              <p:cNvPr id="73" name="Группа 87"/>
              <p:cNvGrpSpPr/>
              <p:nvPr/>
            </p:nvGrpSpPr>
            <p:grpSpPr>
              <a:xfrm>
                <a:off x="3594100" y="4464048"/>
                <a:ext cx="497424" cy="381008"/>
                <a:chOff x="1155700" y="1263646"/>
                <a:chExt cx="1575176" cy="214444"/>
              </a:xfrm>
            </p:grpSpPr>
            <p:sp>
              <p:nvSpPr>
                <p:cNvPr id="315" name="Прямоугольник 314"/>
                <p:cNvSpPr/>
                <p:nvPr/>
              </p:nvSpPr>
              <p:spPr>
                <a:xfrm>
                  <a:off x="1155700" y="1263650"/>
                  <a:ext cx="1447800" cy="2144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6" name="TextBox 315"/>
                <p:cNvSpPr txBox="1"/>
                <p:nvPr/>
              </p:nvSpPr>
              <p:spPr>
                <a:xfrm>
                  <a:off x="1155700" y="1263646"/>
                  <a:ext cx="1575176" cy="1866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600" dirty="0">
                      <a:latin typeface="Times New Roman" pitchFamily="18" charset="0"/>
                      <a:cs typeface="Times New Roman" pitchFamily="18" charset="0"/>
                    </a:rPr>
                    <a:t>Советник по  воспитанию</a:t>
                  </a:r>
                </a:p>
              </p:txBody>
            </p:sp>
          </p:grpSp>
        </p:grpSp>
        <p:sp>
          <p:nvSpPr>
            <p:cNvPr id="311" name="TextBox 310"/>
            <p:cNvSpPr txBox="1"/>
            <p:nvPr/>
          </p:nvSpPr>
          <p:spPr>
            <a:xfrm>
              <a:off x="417945" y="1492249"/>
              <a:ext cx="1143000" cy="23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ЗД по ВР, </a:t>
              </a:r>
              <a:r>
                <a:rPr lang="ru-RU" sz="700" dirty="0" err="1">
                  <a:latin typeface="Times New Roman" pitchFamily="18" charset="0"/>
                  <a:cs typeface="Times New Roman" pitchFamily="18" charset="0"/>
                </a:rPr>
                <a:t>рук-ль</a:t>
              </a:r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700" dirty="0" err="1">
                  <a:latin typeface="Times New Roman" pitchFamily="18" charset="0"/>
                  <a:cs typeface="Times New Roman" pitchFamily="18" charset="0"/>
                </a:rPr>
                <a:t>восп.совета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28" name="Прямая со стрелкой 327"/>
          <p:cNvCxnSpPr/>
          <p:nvPr/>
        </p:nvCxnSpPr>
        <p:spPr>
          <a:xfrm>
            <a:off x="642475" y="2682941"/>
            <a:ext cx="170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Группа 408"/>
          <p:cNvGrpSpPr/>
          <p:nvPr/>
        </p:nvGrpSpPr>
        <p:grpSpPr>
          <a:xfrm>
            <a:off x="2028438" y="4707544"/>
            <a:ext cx="1148799" cy="227775"/>
            <a:chOff x="986519" y="882649"/>
            <a:chExt cx="2988581" cy="228601"/>
          </a:xfrm>
        </p:grpSpPr>
        <p:sp>
          <p:nvSpPr>
            <p:cNvPr id="410" name="Прямоугольник 409"/>
            <p:cNvSpPr/>
            <p:nvPr/>
          </p:nvSpPr>
          <p:spPr>
            <a:xfrm>
              <a:off x="1155700" y="882650"/>
              <a:ext cx="28194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" name="TextBox 410"/>
            <p:cNvSpPr txBox="1"/>
            <p:nvPr/>
          </p:nvSpPr>
          <p:spPr>
            <a:xfrm>
              <a:off x="986519" y="882649"/>
              <a:ext cx="2988581" cy="2162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Штаб ВР (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прил.1)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5489557" y="623785"/>
            <a:ext cx="2684768" cy="1455806"/>
            <a:chOff x="5419069" y="1917413"/>
            <a:chExt cx="2684768" cy="1455806"/>
          </a:xfrm>
        </p:grpSpPr>
        <p:grpSp>
          <p:nvGrpSpPr>
            <p:cNvPr id="8" name="Группа 451"/>
            <p:cNvGrpSpPr/>
            <p:nvPr/>
          </p:nvGrpSpPr>
          <p:grpSpPr>
            <a:xfrm>
              <a:off x="7008713" y="2266008"/>
              <a:ext cx="1095124" cy="200066"/>
              <a:chOff x="1155700" y="1263651"/>
              <a:chExt cx="1002159" cy="74516"/>
            </a:xfrm>
          </p:grpSpPr>
          <p:sp>
            <p:nvSpPr>
              <p:cNvPr id="453" name="Прямоугольник 452"/>
              <p:cNvSpPr/>
              <p:nvPr/>
            </p:nvSpPr>
            <p:spPr>
              <a:xfrm>
                <a:off x="1155700" y="1263651"/>
                <a:ext cx="933111" cy="69796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4" name="TextBox 453"/>
              <p:cNvSpPr txBox="1"/>
              <p:nvPr/>
            </p:nvSpPr>
            <p:spPr>
              <a:xfrm>
                <a:off x="1155702" y="1263655"/>
                <a:ext cx="1002157" cy="74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Зав. хоз. отделом</a:t>
                </a:r>
              </a:p>
            </p:txBody>
          </p:sp>
        </p:grpSp>
        <p:grpSp>
          <p:nvGrpSpPr>
            <p:cNvPr id="16" name="Группа 57"/>
            <p:cNvGrpSpPr/>
            <p:nvPr/>
          </p:nvGrpSpPr>
          <p:grpSpPr>
            <a:xfrm>
              <a:off x="5419069" y="1917413"/>
              <a:ext cx="2085093" cy="215444"/>
              <a:chOff x="1155700" y="1263649"/>
              <a:chExt cx="1447800" cy="267219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155700" y="1263649"/>
                <a:ext cx="1447800" cy="267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b="1" dirty="0" smtClean="0">
                    <a:latin typeface="Times New Roman" pitchFamily="18" charset="0"/>
                    <a:cs typeface="Times New Roman" pitchFamily="18" charset="0"/>
                  </a:rPr>
                  <a:t>Материально-техническая часть</a:t>
                </a:r>
                <a:endParaRPr lang="ru-RU" sz="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" name="Группа 66"/>
            <p:cNvGrpSpPr/>
            <p:nvPr/>
          </p:nvGrpSpPr>
          <p:grpSpPr>
            <a:xfrm>
              <a:off x="5419069" y="2253344"/>
              <a:ext cx="1434915" cy="200055"/>
              <a:chOff x="1155700" y="1263650"/>
              <a:chExt cx="1321283" cy="118192"/>
            </a:xfrm>
          </p:grpSpPr>
          <p:sp>
            <p:nvSpPr>
              <p:cNvPr id="68" name="Прямоугольник 67"/>
              <p:cNvSpPr/>
              <p:nvPr/>
            </p:nvSpPr>
            <p:spPr>
              <a:xfrm>
                <a:off x="1155700" y="1263650"/>
                <a:ext cx="1210150" cy="11819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1155700" y="1263650"/>
                <a:ext cx="1321283" cy="118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Начальник хоз. отдела</a:t>
                </a:r>
              </a:p>
            </p:txBody>
          </p:sp>
        </p:grpSp>
        <p:cxnSp>
          <p:nvCxnSpPr>
            <p:cNvPr id="123" name="Прямая со стрелкой 122"/>
            <p:cNvCxnSpPr/>
            <p:nvPr/>
          </p:nvCxnSpPr>
          <p:spPr>
            <a:xfrm>
              <a:off x="6084168" y="2115030"/>
              <a:ext cx="0" cy="138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Группа 580"/>
            <p:cNvGrpSpPr/>
            <p:nvPr/>
          </p:nvGrpSpPr>
          <p:grpSpPr>
            <a:xfrm>
              <a:off x="7020272" y="2564546"/>
              <a:ext cx="781910" cy="207469"/>
              <a:chOff x="1155700" y="1263650"/>
              <a:chExt cx="1447800" cy="171552"/>
            </a:xfrm>
          </p:grpSpPr>
          <p:sp>
            <p:nvSpPr>
              <p:cNvPr id="582" name="Прямоугольник 581"/>
              <p:cNvSpPr/>
              <p:nvPr/>
            </p:nvSpPr>
            <p:spPr>
              <a:xfrm>
                <a:off x="1155700" y="1263650"/>
                <a:ext cx="1447800" cy="171552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3" name="TextBox 582"/>
              <p:cNvSpPr txBox="1"/>
              <p:nvPr/>
            </p:nvSpPr>
            <p:spPr>
              <a:xfrm>
                <a:off x="1155700" y="1263650"/>
                <a:ext cx="1447800" cy="165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Хоз. отдел</a:t>
                </a:r>
              </a:p>
            </p:txBody>
          </p:sp>
        </p:grpSp>
        <p:grpSp>
          <p:nvGrpSpPr>
            <p:cNvPr id="39" name="Группа 583"/>
            <p:cNvGrpSpPr/>
            <p:nvPr/>
          </p:nvGrpSpPr>
          <p:grpSpPr>
            <a:xfrm>
              <a:off x="7008715" y="2875170"/>
              <a:ext cx="781910" cy="207472"/>
              <a:chOff x="1155700" y="1263648"/>
              <a:chExt cx="1447800" cy="171554"/>
            </a:xfrm>
          </p:grpSpPr>
          <p:sp>
            <p:nvSpPr>
              <p:cNvPr id="585" name="Прямоугольник 584"/>
              <p:cNvSpPr/>
              <p:nvPr/>
            </p:nvSpPr>
            <p:spPr>
              <a:xfrm>
                <a:off x="1155700" y="1263650"/>
                <a:ext cx="1447800" cy="171552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6" name="TextBox 585"/>
              <p:cNvSpPr txBox="1"/>
              <p:nvPr/>
            </p:nvSpPr>
            <p:spPr>
              <a:xfrm>
                <a:off x="1155700" y="1263648"/>
                <a:ext cx="1447800" cy="165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700" dirty="0" err="1">
                    <a:latin typeface="Times New Roman" pitchFamily="18" charset="0"/>
                    <a:cs typeface="Times New Roman" pitchFamily="18" charset="0"/>
                  </a:rPr>
                  <a:t>Техн</a:t>
                </a:r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. отдел</a:t>
                </a:r>
              </a:p>
            </p:txBody>
          </p:sp>
        </p:grpSp>
        <p:cxnSp>
          <p:nvCxnSpPr>
            <p:cNvPr id="631" name="Прямая соединительная линия 630"/>
            <p:cNvCxnSpPr/>
            <p:nvPr/>
          </p:nvCxnSpPr>
          <p:spPr>
            <a:xfrm flipV="1">
              <a:off x="6825745" y="2379635"/>
              <a:ext cx="16761" cy="880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5" name="Прямая со стрелкой 634"/>
            <p:cNvCxnSpPr>
              <a:endCxn id="586" idx="1"/>
            </p:cNvCxnSpPr>
            <p:nvPr/>
          </p:nvCxnSpPr>
          <p:spPr>
            <a:xfrm flipV="1">
              <a:off x="6834125" y="2975198"/>
              <a:ext cx="174590" cy="37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8" name="Прямая со стрелкой 637"/>
            <p:cNvCxnSpPr>
              <a:endCxn id="423" idx="1"/>
            </p:cNvCxnSpPr>
            <p:nvPr/>
          </p:nvCxnSpPr>
          <p:spPr>
            <a:xfrm>
              <a:off x="6825745" y="3259935"/>
              <a:ext cx="194527" cy="58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Группа 419"/>
            <p:cNvGrpSpPr/>
            <p:nvPr/>
          </p:nvGrpSpPr>
          <p:grpSpPr>
            <a:xfrm>
              <a:off x="7020272" y="3165750"/>
              <a:ext cx="781910" cy="207469"/>
              <a:chOff x="1155700" y="1263650"/>
              <a:chExt cx="1447800" cy="171552"/>
            </a:xfrm>
          </p:grpSpPr>
          <p:sp>
            <p:nvSpPr>
              <p:cNvPr id="421" name="Прямоугольник 420"/>
              <p:cNvSpPr/>
              <p:nvPr/>
            </p:nvSpPr>
            <p:spPr>
              <a:xfrm>
                <a:off x="1155700" y="1263650"/>
                <a:ext cx="1447800" cy="171552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3" name="TextBox 422"/>
              <p:cNvSpPr txBox="1"/>
              <p:nvPr/>
            </p:nvSpPr>
            <p:spPr>
              <a:xfrm>
                <a:off x="1155700" y="1263650"/>
                <a:ext cx="1447800" cy="165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ЧОП</a:t>
                </a:r>
              </a:p>
            </p:txBody>
          </p:sp>
        </p:grpSp>
        <p:cxnSp>
          <p:nvCxnSpPr>
            <p:cNvPr id="425" name="Прямая со стрелкой 424"/>
            <p:cNvCxnSpPr/>
            <p:nvPr/>
          </p:nvCxnSpPr>
          <p:spPr>
            <a:xfrm>
              <a:off x="6825745" y="2664574"/>
              <a:ext cx="18518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Прямая со стрелкой 429"/>
            <p:cNvCxnSpPr>
              <a:endCxn id="454" idx="1"/>
            </p:cNvCxnSpPr>
            <p:nvPr/>
          </p:nvCxnSpPr>
          <p:spPr>
            <a:xfrm>
              <a:off x="6733293" y="2366032"/>
              <a:ext cx="275422" cy="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4"/>
          <p:cNvGrpSpPr/>
          <p:nvPr/>
        </p:nvGrpSpPr>
        <p:grpSpPr>
          <a:xfrm>
            <a:off x="5390385" y="2155655"/>
            <a:ext cx="3619371" cy="1375593"/>
            <a:chOff x="5336100" y="503580"/>
            <a:chExt cx="3619371" cy="1375593"/>
          </a:xfrm>
        </p:grpSpPr>
        <p:grpSp>
          <p:nvGrpSpPr>
            <p:cNvPr id="10" name="Группа 24"/>
            <p:cNvGrpSpPr/>
            <p:nvPr/>
          </p:nvGrpSpPr>
          <p:grpSpPr>
            <a:xfrm>
              <a:off x="5418878" y="1189979"/>
              <a:ext cx="1238024" cy="233541"/>
              <a:chOff x="1155700" y="1263650"/>
              <a:chExt cx="1447800" cy="257328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155700" y="1263650"/>
                <a:ext cx="1447800" cy="237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latin typeface="Times New Roman" pitchFamily="18" charset="0"/>
                    <a:cs typeface="Times New Roman" pitchFamily="18" charset="0"/>
                  </a:rPr>
                  <a:t>Совет родителей</a:t>
                </a:r>
              </a:p>
            </p:txBody>
          </p:sp>
        </p:grpSp>
        <p:grpSp>
          <p:nvGrpSpPr>
            <p:cNvPr id="3" name="Группа 2"/>
            <p:cNvGrpSpPr/>
            <p:nvPr/>
          </p:nvGrpSpPr>
          <p:grpSpPr>
            <a:xfrm>
              <a:off x="5336100" y="503580"/>
              <a:ext cx="2168062" cy="304919"/>
              <a:chOff x="3635896" y="801060"/>
              <a:chExt cx="2641984" cy="243483"/>
            </a:xfrm>
          </p:grpSpPr>
          <p:sp>
            <p:nvSpPr>
              <p:cNvPr id="27" name="Прямоугольник 26"/>
              <p:cNvSpPr/>
              <p:nvPr/>
            </p:nvSpPr>
            <p:spPr>
              <a:xfrm>
                <a:off x="3736673" y="801060"/>
                <a:ext cx="2541207" cy="207469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80175" tIns="40087" rIns="80175" bIns="40087"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635896" y="837074"/>
                <a:ext cx="2541206" cy="207469"/>
              </a:xfrm>
              <a:prstGeom prst="rect">
                <a:avLst/>
              </a:prstGeom>
              <a:noFill/>
            </p:spPr>
            <p:txBody>
              <a:bodyPr wrap="square" lIns="80175" tIns="40087" rIns="80175" bIns="40087" rtlCol="0">
                <a:spAutoFit/>
              </a:bodyPr>
              <a:lstStyle/>
              <a:p>
                <a:pPr algn="ctr"/>
                <a:r>
                  <a:rPr lang="ru-RU" sz="800" dirty="0">
                    <a:latin typeface="Times New Roman" pitchFamily="18" charset="0"/>
                    <a:cs typeface="Times New Roman" pitchFamily="18" charset="0"/>
                  </a:rPr>
                  <a:t>Общее собрание трудового коллектива</a:t>
                </a:r>
              </a:p>
            </p:txBody>
          </p:sp>
        </p:grpSp>
        <p:grpSp>
          <p:nvGrpSpPr>
            <p:cNvPr id="11" name="Группа 38"/>
            <p:cNvGrpSpPr/>
            <p:nvPr/>
          </p:nvGrpSpPr>
          <p:grpSpPr>
            <a:xfrm>
              <a:off x="5418878" y="846117"/>
              <a:ext cx="1238024" cy="233541"/>
              <a:chOff x="1155700" y="1263650"/>
              <a:chExt cx="1447800" cy="257328"/>
            </a:xfrm>
          </p:grpSpPr>
          <p:sp>
            <p:nvSpPr>
              <p:cNvPr id="40" name="Прямоугольник 39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155700" y="1263650"/>
                <a:ext cx="1447800" cy="237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latin typeface="Times New Roman" pitchFamily="18" charset="0"/>
                    <a:cs typeface="Times New Roman" pitchFamily="18" charset="0"/>
                  </a:rPr>
                  <a:t>Педагогический совет</a:t>
                </a:r>
              </a:p>
            </p:txBody>
          </p:sp>
        </p:grpSp>
        <p:grpSp>
          <p:nvGrpSpPr>
            <p:cNvPr id="55" name="Группа 248"/>
            <p:cNvGrpSpPr/>
            <p:nvPr/>
          </p:nvGrpSpPr>
          <p:grpSpPr>
            <a:xfrm>
              <a:off x="7000697" y="1176908"/>
              <a:ext cx="1954774" cy="304240"/>
              <a:chOff x="1155700" y="1263650"/>
              <a:chExt cx="1447800" cy="212083"/>
            </a:xfrm>
          </p:grpSpPr>
          <p:sp>
            <p:nvSpPr>
              <p:cNvPr id="250" name="Прямоугольник 249"/>
              <p:cNvSpPr/>
              <p:nvPr/>
            </p:nvSpPr>
            <p:spPr>
              <a:xfrm>
                <a:off x="1155700" y="1263650"/>
                <a:ext cx="1447800" cy="186957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1" name="TextBox 250"/>
              <p:cNvSpPr txBox="1"/>
              <p:nvPr/>
            </p:nvSpPr>
            <p:spPr>
              <a:xfrm>
                <a:off x="1155700" y="1275318"/>
                <a:ext cx="1447800" cy="200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latin typeface="Times New Roman" pitchFamily="18" charset="0"/>
                    <a:cs typeface="Times New Roman" pitchFamily="18" charset="0"/>
                  </a:rPr>
                  <a:t>Родительский клуб «Взаимодействие»</a:t>
                </a:r>
              </a:p>
            </p:txBody>
          </p:sp>
        </p:grpSp>
        <p:cxnSp>
          <p:nvCxnSpPr>
            <p:cNvPr id="252" name="Прямая со стрелкой 251"/>
            <p:cNvCxnSpPr>
              <a:stCxn id="6" idx="3"/>
            </p:cNvCxnSpPr>
            <p:nvPr/>
          </p:nvCxnSpPr>
          <p:spPr>
            <a:xfrm>
              <a:off x="6656902" y="1306750"/>
              <a:ext cx="317093" cy="65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Группа 437"/>
            <p:cNvGrpSpPr/>
            <p:nvPr/>
          </p:nvGrpSpPr>
          <p:grpSpPr>
            <a:xfrm>
              <a:off x="5418878" y="1540619"/>
              <a:ext cx="2371746" cy="338554"/>
              <a:chOff x="1155700" y="1263650"/>
              <a:chExt cx="1447800" cy="356385"/>
            </a:xfrm>
          </p:grpSpPr>
          <p:sp>
            <p:nvSpPr>
              <p:cNvPr id="439" name="Прямоугольник 438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0" name="TextBox 439"/>
              <p:cNvSpPr txBox="1"/>
              <p:nvPr/>
            </p:nvSpPr>
            <p:spPr>
              <a:xfrm>
                <a:off x="1203960" y="1263650"/>
                <a:ext cx="1355843" cy="356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latin typeface="Times New Roman" pitchFamily="18" charset="0"/>
                    <a:cs typeface="Times New Roman" pitchFamily="18" charset="0"/>
                  </a:rPr>
                  <a:t>Совет по информационной безопасности</a:t>
                </a:r>
              </a:p>
            </p:txBody>
          </p:sp>
        </p:grpSp>
      </p:grpSp>
      <p:cxnSp>
        <p:nvCxnSpPr>
          <p:cNvPr id="447" name="Прямая соединительная линия 446"/>
          <p:cNvCxnSpPr/>
          <p:nvPr/>
        </p:nvCxnSpPr>
        <p:spPr>
          <a:xfrm flipV="1">
            <a:off x="382721" y="725094"/>
            <a:ext cx="15122" cy="4494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Прямая со стрелкой 510"/>
          <p:cNvCxnSpPr/>
          <p:nvPr/>
        </p:nvCxnSpPr>
        <p:spPr>
          <a:xfrm>
            <a:off x="841948" y="5552001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Прямая со стрелкой 545"/>
          <p:cNvCxnSpPr>
            <a:stCxn id="566" idx="2"/>
            <a:endCxn id="647" idx="0"/>
          </p:cNvCxnSpPr>
          <p:nvPr/>
        </p:nvCxnSpPr>
        <p:spPr>
          <a:xfrm>
            <a:off x="5338457" y="5723401"/>
            <a:ext cx="44030" cy="158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Прямая со стрелкой 571"/>
          <p:cNvCxnSpPr/>
          <p:nvPr/>
        </p:nvCxnSpPr>
        <p:spPr>
          <a:xfrm>
            <a:off x="827584" y="5828131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9" name="Группа 228"/>
          <p:cNvGrpSpPr/>
          <p:nvPr/>
        </p:nvGrpSpPr>
        <p:grpSpPr>
          <a:xfrm>
            <a:off x="847445" y="2595451"/>
            <a:ext cx="1278961" cy="985149"/>
            <a:chOff x="772569" y="2609383"/>
            <a:chExt cx="1278961" cy="985149"/>
          </a:xfrm>
        </p:grpSpPr>
        <p:grpSp>
          <p:nvGrpSpPr>
            <p:cNvPr id="42" name="Группа 586"/>
            <p:cNvGrpSpPr/>
            <p:nvPr/>
          </p:nvGrpSpPr>
          <p:grpSpPr>
            <a:xfrm>
              <a:off x="772795" y="2866395"/>
              <a:ext cx="837984" cy="207469"/>
              <a:chOff x="1051872" y="1263650"/>
              <a:chExt cx="1551628" cy="171552"/>
            </a:xfrm>
          </p:grpSpPr>
          <p:sp>
            <p:nvSpPr>
              <p:cNvPr id="588" name="Прямоугольник 587"/>
              <p:cNvSpPr/>
              <p:nvPr/>
            </p:nvSpPr>
            <p:spPr>
              <a:xfrm>
                <a:off x="1051872" y="1263650"/>
                <a:ext cx="1447800" cy="171552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9" name="TextBox 588"/>
              <p:cNvSpPr txBox="1"/>
              <p:nvPr/>
            </p:nvSpPr>
            <p:spPr>
              <a:xfrm>
                <a:off x="1155700" y="1263650"/>
                <a:ext cx="1447800" cy="165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Бассейны</a:t>
                </a:r>
              </a:p>
            </p:txBody>
          </p:sp>
        </p:grpSp>
        <p:grpSp>
          <p:nvGrpSpPr>
            <p:cNvPr id="45" name="Группа 589"/>
            <p:cNvGrpSpPr/>
            <p:nvPr/>
          </p:nvGrpSpPr>
          <p:grpSpPr>
            <a:xfrm>
              <a:off x="772795" y="3126595"/>
              <a:ext cx="781910" cy="207469"/>
              <a:chOff x="1155700" y="1263650"/>
              <a:chExt cx="1447800" cy="171552"/>
            </a:xfrm>
          </p:grpSpPr>
          <p:sp>
            <p:nvSpPr>
              <p:cNvPr id="591" name="Прямоугольник 590"/>
              <p:cNvSpPr/>
              <p:nvPr/>
            </p:nvSpPr>
            <p:spPr>
              <a:xfrm>
                <a:off x="1155700" y="1263650"/>
                <a:ext cx="1447800" cy="171552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2" name="TextBox 591"/>
              <p:cNvSpPr txBox="1"/>
              <p:nvPr/>
            </p:nvSpPr>
            <p:spPr>
              <a:xfrm>
                <a:off x="1155700" y="1263650"/>
                <a:ext cx="1447800" cy="165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Столовые</a:t>
                </a:r>
              </a:p>
            </p:txBody>
          </p:sp>
        </p:grpSp>
        <p:grpSp>
          <p:nvGrpSpPr>
            <p:cNvPr id="79" name="Группа 515"/>
            <p:cNvGrpSpPr/>
            <p:nvPr/>
          </p:nvGrpSpPr>
          <p:grpSpPr>
            <a:xfrm>
              <a:off x="772569" y="2609383"/>
              <a:ext cx="1278961" cy="215444"/>
              <a:chOff x="1155700" y="1263650"/>
              <a:chExt cx="1495674" cy="267219"/>
            </a:xfrm>
          </p:grpSpPr>
          <p:sp>
            <p:nvSpPr>
              <p:cNvPr id="518" name="Прямоугольник 517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0" name="TextBox 519"/>
              <p:cNvSpPr txBox="1"/>
              <p:nvPr/>
            </p:nvSpPr>
            <p:spPr>
              <a:xfrm>
                <a:off x="1203574" y="1263650"/>
                <a:ext cx="1447800" cy="267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>
                    <a:latin typeface="Times New Roman" pitchFamily="18" charset="0"/>
                    <a:cs typeface="Times New Roman" pitchFamily="18" charset="0"/>
                  </a:rPr>
                  <a:t>Специалист по ОТ и ТБ</a:t>
                </a:r>
              </a:p>
            </p:txBody>
          </p:sp>
        </p:grpSp>
        <p:grpSp>
          <p:nvGrpSpPr>
            <p:cNvPr id="80" name="Группа 554"/>
            <p:cNvGrpSpPr/>
            <p:nvPr/>
          </p:nvGrpSpPr>
          <p:grpSpPr>
            <a:xfrm>
              <a:off x="772795" y="3387063"/>
              <a:ext cx="1172865" cy="207469"/>
              <a:chOff x="1155700" y="1263650"/>
              <a:chExt cx="1447800" cy="171552"/>
            </a:xfrm>
          </p:grpSpPr>
          <p:sp>
            <p:nvSpPr>
              <p:cNvPr id="569" name="Прямоугольник 568"/>
              <p:cNvSpPr/>
              <p:nvPr/>
            </p:nvSpPr>
            <p:spPr>
              <a:xfrm>
                <a:off x="1155700" y="1263650"/>
                <a:ext cx="1447800" cy="171552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0" name="TextBox 569"/>
              <p:cNvSpPr txBox="1"/>
              <p:nvPr/>
            </p:nvSpPr>
            <p:spPr>
              <a:xfrm>
                <a:off x="1155700" y="1263650"/>
                <a:ext cx="1447800" cy="165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Логопедический пункт</a:t>
                </a:r>
              </a:p>
            </p:txBody>
          </p:sp>
        </p:grpSp>
      </p:grpSp>
      <p:cxnSp>
        <p:nvCxnSpPr>
          <p:cNvPr id="624" name="Прямая со стрелкой 623"/>
          <p:cNvCxnSpPr/>
          <p:nvPr/>
        </p:nvCxnSpPr>
        <p:spPr>
          <a:xfrm>
            <a:off x="823223" y="6114622"/>
            <a:ext cx="130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Группа 233"/>
          <p:cNvGrpSpPr/>
          <p:nvPr/>
        </p:nvGrpSpPr>
        <p:grpSpPr>
          <a:xfrm>
            <a:off x="5611742" y="3779062"/>
            <a:ext cx="2421984" cy="1793822"/>
            <a:chOff x="251524" y="4565885"/>
            <a:chExt cx="2421984" cy="1527409"/>
          </a:xfrm>
        </p:grpSpPr>
        <p:grpSp>
          <p:nvGrpSpPr>
            <p:cNvPr id="26" name="Группа 490"/>
            <p:cNvGrpSpPr/>
            <p:nvPr/>
          </p:nvGrpSpPr>
          <p:grpSpPr>
            <a:xfrm>
              <a:off x="554414" y="4641012"/>
              <a:ext cx="334404" cy="1452282"/>
              <a:chOff x="3767946" y="5073650"/>
              <a:chExt cx="285815" cy="1371600"/>
            </a:xfrm>
          </p:grpSpPr>
          <p:sp>
            <p:nvSpPr>
              <p:cNvPr id="492" name="object 79"/>
              <p:cNvSpPr txBox="1"/>
              <p:nvPr/>
            </p:nvSpPr>
            <p:spPr>
              <a:xfrm>
                <a:off x="3827647" y="5189571"/>
                <a:ext cx="184140" cy="1106170"/>
              </a:xfrm>
              <a:prstGeom prst="rect">
                <a:avLst/>
              </a:prstGeom>
            </p:spPr>
            <p:txBody>
              <a:bodyPr vert="vert270" wrap="square" lIns="0" tIns="635" rIns="0" bIns="0" rtlCol="0">
                <a:spAutoFit/>
              </a:bodyPr>
              <a:lstStyle/>
              <a:p>
                <a:pPr algn="ctr">
                  <a:spcBef>
                    <a:spcPts val="4"/>
                  </a:spcBef>
                </a:pP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МО учителей естественно-математического образования</a:t>
                </a:r>
                <a:endParaRPr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3" name="Прямоугольник 492"/>
              <p:cNvSpPr/>
              <p:nvPr/>
            </p:nvSpPr>
            <p:spPr>
              <a:xfrm rot="5400000">
                <a:off x="3225054" y="5616542"/>
                <a:ext cx="1371600" cy="285815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7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9" name="Группа 493"/>
            <p:cNvGrpSpPr/>
            <p:nvPr/>
          </p:nvGrpSpPr>
          <p:grpSpPr>
            <a:xfrm>
              <a:off x="973147" y="4625110"/>
              <a:ext cx="332832" cy="1452282"/>
              <a:chOff x="3680300" y="5058631"/>
              <a:chExt cx="284471" cy="1371600"/>
            </a:xfrm>
          </p:grpSpPr>
          <p:sp>
            <p:nvSpPr>
              <p:cNvPr id="495" name="object 79"/>
              <p:cNvSpPr txBox="1"/>
              <p:nvPr/>
            </p:nvSpPr>
            <p:spPr>
              <a:xfrm>
                <a:off x="3749147" y="5211032"/>
                <a:ext cx="184140" cy="1106170"/>
              </a:xfrm>
              <a:prstGeom prst="rect">
                <a:avLst/>
              </a:prstGeom>
            </p:spPr>
            <p:txBody>
              <a:bodyPr vert="vert270" wrap="square" lIns="0" tIns="635" rIns="0" bIns="0" rtlCol="0">
                <a:spAutoFit/>
              </a:bodyPr>
              <a:lstStyle/>
              <a:p>
                <a:pPr algn="ctr">
                  <a:spcBef>
                    <a:spcPts val="4"/>
                  </a:spcBef>
                </a:pP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МО учителей естественно-научного образования</a:t>
                </a:r>
                <a:endParaRPr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6" name="Прямоугольник 495"/>
              <p:cNvSpPr/>
              <p:nvPr/>
            </p:nvSpPr>
            <p:spPr>
              <a:xfrm rot="5400000">
                <a:off x="3136736" y="5602195"/>
                <a:ext cx="1371600" cy="284471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7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0" name="Группа 496"/>
            <p:cNvGrpSpPr/>
            <p:nvPr/>
          </p:nvGrpSpPr>
          <p:grpSpPr>
            <a:xfrm>
              <a:off x="1385720" y="4632243"/>
              <a:ext cx="273749" cy="1452282"/>
              <a:chOff x="3543714" y="5065368"/>
              <a:chExt cx="266778" cy="1371600"/>
            </a:xfrm>
          </p:grpSpPr>
          <p:sp>
            <p:nvSpPr>
              <p:cNvPr id="498" name="object 79"/>
              <p:cNvSpPr txBox="1"/>
              <p:nvPr/>
            </p:nvSpPr>
            <p:spPr>
              <a:xfrm>
                <a:off x="3600534" y="5216138"/>
                <a:ext cx="209958" cy="1106170"/>
              </a:xfrm>
              <a:prstGeom prst="rect">
                <a:avLst/>
              </a:prstGeom>
            </p:spPr>
            <p:txBody>
              <a:bodyPr vert="vert270" wrap="square" lIns="0" tIns="635" rIns="0" bIns="0" rtlCol="0">
                <a:spAutoFit/>
              </a:bodyPr>
              <a:lstStyle/>
              <a:p>
                <a:pPr algn="ctr">
                  <a:spcBef>
                    <a:spcPts val="4"/>
                  </a:spcBef>
                </a:pP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МО учителей </a:t>
                </a:r>
                <a:r>
                  <a:rPr lang="ru-RU" sz="700" spc="-31" dirty="0" smtClean="0">
                    <a:latin typeface="Times New Roman" pitchFamily="18" charset="0"/>
                    <a:cs typeface="Times New Roman" pitchFamily="18" charset="0"/>
                  </a:rPr>
                  <a:t> физической </a:t>
                </a: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культуры</a:t>
                </a:r>
                <a:endParaRPr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9" name="Прямоугольник 498"/>
              <p:cNvSpPr/>
              <p:nvPr/>
            </p:nvSpPr>
            <p:spPr>
              <a:xfrm rot="5400000">
                <a:off x="2972461" y="5636621"/>
                <a:ext cx="1371600" cy="229094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7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1" name="Группа 499"/>
            <p:cNvGrpSpPr/>
            <p:nvPr/>
          </p:nvGrpSpPr>
          <p:grpSpPr>
            <a:xfrm>
              <a:off x="1709565" y="4625108"/>
              <a:ext cx="287980" cy="1452282"/>
              <a:chOff x="3351318" y="5058630"/>
              <a:chExt cx="280647" cy="1371600"/>
            </a:xfrm>
          </p:grpSpPr>
          <p:sp>
            <p:nvSpPr>
              <p:cNvPr id="501" name="object 79"/>
              <p:cNvSpPr txBox="1"/>
              <p:nvPr/>
            </p:nvSpPr>
            <p:spPr>
              <a:xfrm>
                <a:off x="3422007" y="5211029"/>
                <a:ext cx="209958" cy="1106170"/>
              </a:xfrm>
              <a:prstGeom prst="rect">
                <a:avLst/>
              </a:prstGeom>
            </p:spPr>
            <p:txBody>
              <a:bodyPr vert="vert270" wrap="square" lIns="0" tIns="635" rIns="0" bIns="0" rtlCol="0">
                <a:spAutoFit/>
              </a:bodyPr>
              <a:lstStyle/>
              <a:p>
                <a:pPr algn="ctr">
                  <a:spcBef>
                    <a:spcPts val="4"/>
                  </a:spcBef>
                </a:pP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МО учителей технологии и искусства</a:t>
                </a:r>
                <a:endParaRPr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2" name="Прямоугольник 501"/>
              <p:cNvSpPr/>
              <p:nvPr/>
            </p:nvSpPr>
            <p:spPr>
              <a:xfrm rot="5400000">
                <a:off x="2779458" y="5630490"/>
                <a:ext cx="1371600" cy="227880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7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2" name="Группа 502"/>
            <p:cNvGrpSpPr/>
            <p:nvPr/>
          </p:nvGrpSpPr>
          <p:grpSpPr>
            <a:xfrm>
              <a:off x="2025720" y="4625107"/>
              <a:ext cx="287980" cy="1452282"/>
              <a:chOff x="3151423" y="5058629"/>
              <a:chExt cx="280647" cy="1371600"/>
            </a:xfrm>
          </p:grpSpPr>
          <p:sp>
            <p:nvSpPr>
              <p:cNvPr id="504" name="object 79"/>
              <p:cNvSpPr txBox="1"/>
              <p:nvPr/>
            </p:nvSpPr>
            <p:spPr>
              <a:xfrm>
                <a:off x="3186768" y="5186740"/>
                <a:ext cx="209958" cy="1106170"/>
              </a:xfrm>
              <a:prstGeom prst="rect">
                <a:avLst/>
              </a:prstGeom>
            </p:spPr>
            <p:txBody>
              <a:bodyPr vert="vert270" wrap="square" lIns="0" tIns="635" rIns="0" bIns="0" rtlCol="0">
                <a:spAutoFit/>
              </a:bodyPr>
              <a:lstStyle/>
              <a:p>
                <a:pPr algn="ctr">
                  <a:spcBef>
                    <a:spcPts val="4"/>
                  </a:spcBef>
                </a:pP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МО учителей русского языка и литературы</a:t>
                </a:r>
                <a:endParaRPr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5" name="Прямоугольник 504"/>
              <p:cNvSpPr/>
              <p:nvPr/>
            </p:nvSpPr>
            <p:spPr>
              <a:xfrm rot="5400000">
                <a:off x="2605947" y="5604105"/>
                <a:ext cx="1371600" cy="280647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7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3" name="Группа 508"/>
            <p:cNvGrpSpPr/>
            <p:nvPr/>
          </p:nvGrpSpPr>
          <p:grpSpPr>
            <a:xfrm rot="16200000">
              <a:off x="1790886" y="5192891"/>
              <a:ext cx="1509627" cy="255616"/>
              <a:chOff x="6280693" y="4603701"/>
              <a:chExt cx="1663387" cy="298928"/>
            </a:xfrm>
          </p:grpSpPr>
          <p:sp>
            <p:nvSpPr>
              <p:cNvPr id="507" name="object 79"/>
              <p:cNvSpPr txBox="1"/>
              <p:nvPr/>
            </p:nvSpPr>
            <p:spPr>
              <a:xfrm rot="5400000">
                <a:off x="7080992" y="3976552"/>
                <a:ext cx="125975" cy="1600201"/>
              </a:xfrm>
              <a:prstGeom prst="rect">
                <a:avLst/>
              </a:prstGeom>
            </p:spPr>
            <p:txBody>
              <a:bodyPr vert="vert270" wrap="square" lIns="0" tIns="635" rIns="0" bIns="0" rtlCol="0">
                <a:spAutoFit/>
              </a:bodyPr>
              <a:lstStyle/>
              <a:p>
                <a:pPr algn="ctr">
                  <a:spcBef>
                    <a:spcPts val="4"/>
                  </a:spcBef>
                </a:pP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МО учителей </a:t>
                </a:r>
                <a:r>
                  <a:rPr lang="ru-RU" sz="700" spc="-31" dirty="0" smtClean="0">
                    <a:latin typeface="Times New Roman" pitchFamily="18" charset="0"/>
                    <a:cs typeface="Times New Roman" pitchFamily="18" charset="0"/>
                  </a:rPr>
                  <a:t> иностранных </a:t>
                </a: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языков</a:t>
                </a:r>
                <a:endParaRPr lang="ru-RU"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8" name="Прямоугольник 507"/>
              <p:cNvSpPr/>
              <p:nvPr/>
            </p:nvSpPr>
            <p:spPr>
              <a:xfrm rot="10800000">
                <a:off x="6280693" y="4603701"/>
                <a:ext cx="1600200" cy="2989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7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4" name="Группа 633"/>
            <p:cNvGrpSpPr/>
            <p:nvPr/>
          </p:nvGrpSpPr>
          <p:grpSpPr>
            <a:xfrm>
              <a:off x="251524" y="4641012"/>
              <a:ext cx="219996" cy="1452282"/>
              <a:chOff x="3898901" y="5073650"/>
              <a:chExt cx="214394" cy="1371600"/>
            </a:xfrm>
          </p:grpSpPr>
          <p:sp>
            <p:nvSpPr>
              <p:cNvPr id="636" name="object 79"/>
              <p:cNvSpPr txBox="1"/>
              <p:nvPr/>
            </p:nvSpPr>
            <p:spPr>
              <a:xfrm>
                <a:off x="3962091" y="5226049"/>
                <a:ext cx="104979" cy="1106170"/>
              </a:xfrm>
              <a:prstGeom prst="rect">
                <a:avLst/>
              </a:prstGeom>
            </p:spPr>
            <p:txBody>
              <a:bodyPr vert="vert270" wrap="square" lIns="0" tIns="635" rIns="0" bIns="0" rtlCol="0">
                <a:spAutoFit/>
              </a:bodyPr>
              <a:lstStyle/>
              <a:p>
                <a:pPr algn="ctr">
                  <a:spcBef>
                    <a:spcPts val="4"/>
                  </a:spcBef>
                </a:pPr>
                <a:r>
                  <a:rPr lang="ru-RU" sz="700" spc="-31" dirty="0">
                    <a:latin typeface="Times New Roman" pitchFamily="18" charset="0"/>
                    <a:cs typeface="Times New Roman" pitchFamily="18" charset="0"/>
                  </a:rPr>
                  <a:t>МО учителей  истории</a:t>
                </a:r>
                <a:endParaRPr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7" name="Прямоугольник 636"/>
              <p:cNvSpPr/>
              <p:nvPr/>
            </p:nvSpPr>
            <p:spPr>
              <a:xfrm rot="5400000">
                <a:off x="3320298" y="5652253"/>
                <a:ext cx="1371600" cy="214394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7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40" name="Группа 339"/>
          <p:cNvGrpSpPr/>
          <p:nvPr/>
        </p:nvGrpSpPr>
        <p:grpSpPr>
          <a:xfrm rot="5400000">
            <a:off x="6741049" y="2631930"/>
            <a:ext cx="218208" cy="2171521"/>
            <a:chOff x="4561263" y="2887259"/>
            <a:chExt cx="218208" cy="2171521"/>
          </a:xfrm>
        </p:grpSpPr>
        <p:cxnSp>
          <p:nvCxnSpPr>
            <p:cNvPr id="524" name="Прямая со стрелкой 523"/>
            <p:cNvCxnSpPr/>
            <p:nvPr/>
          </p:nvCxnSpPr>
          <p:spPr>
            <a:xfrm rot="16200000" flipH="1">
              <a:off x="4675736" y="3156201"/>
              <a:ext cx="0" cy="2074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Прямая со стрелкой 524"/>
            <p:cNvCxnSpPr/>
            <p:nvPr/>
          </p:nvCxnSpPr>
          <p:spPr>
            <a:xfrm rot="16200000" flipH="1">
              <a:off x="4675737" y="3548907"/>
              <a:ext cx="0" cy="2074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Прямая со стрелкой 525"/>
            <p:cNvCxnSpPr/>
            <p:nvPr/>
          </p:nvCxnSpPr>
          <p:spPr>
            <a:xfrm rot="16200000" flipH="1">
              <a:off x="4675736" y="3910282"/>
              <a:ext cx="0" cy="2074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Прямая со стрелкой 526"/>
            <p:cNvCxnSpPr/>
            <p:nvPr/>
          </p:nvCxnSpPr>
          <p:spPr>
            <a:xfrm rot="16200000" flipH="1">
              <a:off x="4675735" y="4252362"/>
              <a:ext cx="0" cy="2074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Прямая со стрелкой 527"/>
            <p:cNvCxnSpPr/>
            <p:nvPr/>
          </p:nvCxnSpPr>
          <p:spPr>
            <a:xfrm rot="16200000" flipH="1">
              <a:off x="4675735" y="4579054"/>
              <a:ext cx="0" cy="2074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Прямая со стрелкой 528"/>
            <p:cNvCxnSpPr/>
            <p:nvPr/>
          </p:nvCxnSpPr>
          <p:spPr>
            <a:xfrm rot="16200000" flipH="1">
              <a:off x="4675735" y="4955044"/>
              <a:ext cx="0" cy="2074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Прямая соединительная линия 531"/>
            <p:cNvCxnSpPr/>
            <p:nvPr/>
          </p:nvCxnSpPr>
          <p:spPr>
            <a:xfrm rot="16200000" flipH="1">
              <a:off x="3480873" y="3967649"/>
              <a:ext cx="2171521" cy="107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1" name="Группа 487"/>
          <p:cNvGrpSpPr/>
          <p:nvPr/>
        </p:nvGrpSpPr>
        <p:grpSpPr>
          <a:xfrm rot="5400000">
            <a:off x="2436884" y="1232446"/>
            <a:ext cx="223865" cy="683308"/>
            <a:chOff x="3898899" y="5505381"/>
            <a:chExt cx="296122" cy="939870"/>
          </a:xfrm>
        </p:grpSpPr>
        <p:sp>
          <p:nvSpPr>
            <p:cNvPr id="283" name="object 79"/>
            <p:cNvSpPr txBox="1"/>
            <p:nvPr/>
          </p:nvSpPr>
          <p:spPr>
            <a:xfrm>
              <a:off x="3978425" y="5639822"/>
              <a:ext cx="162847" cy="71700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err="1" smtClean="0">
                  <a:latin typeface="Times New Roman" pitchFamily="18" charset="0"/>
                  <a:cs typeface="Times New Roman" pitchFamily="18" charset="0"/>
                </a:rPr>
                <a:t>ППк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4" name="Прямоугольник 283"/>
            <p:cNvSpPr/>
            <p:nvPr/>
          </p:nvSpPr>
          <p:spPr>
            <a:xfrm rot="5400000">
              <a:off x="3577025" y="5827255"/>
              <a:ext cx="939870" cy="29612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286" name="Прямая со стрелкой 285"/>
          <p:cNvCxnSpPr>
            <a:stCxn id="78" idx="3"/>
            <a:endCxn id="475" idx="1"/>
          </p:cNvCxnSpPr>
          <p:nvPr/>
        </p:nvCxnSpPr>
        <p:spPr>
          <a:xfrm flipV="1">
            <a:off x="2749943" y="3628637"/>
            <a:ext cx="1083061" cy="158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Группа 558"/>
          <p:cNvGrpSpPr/>
          <p:nvPr/>
        </p:nvGrpSpPr>
        <p:grpSpPr>
          <a:xfrm rot="16200000">
            <a:off x="3780698" y="4844215"/>
            <a:ext cx="1452284" cy="325797"/>
            <a:chOff x="6261098" y="5607049"/>
            <a:chExt cx="1600202" cy="381001"/>
          </a:xfrm>
        </p:grpSpPr>
        <p:sp>
          <p:nvSpPr>
            <p:cNvPr id="560" name="object 79"/>
            <p:cNvSpPr txBox="1"/>
            <p:nvPr/>
          </p:nvSpPr>
          <p:spPr>
            <a:xfrm rot="5400000">
              <a:off x="6917228" y="5011181"/>
              <a:ext cx="28794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МО педагогов</a:t>
              </a:r>
            </a:p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дополнительного образования</a:t>
              </a:r>
            </a:p>
          </p:txBody>
        </p:sp>
        <p:sp>
          <p:nvSpPr>
            <p:cNvPr id="561" name="Прямоугольник 560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Группа 561"/>
          <p:cNvGrpSpPr/>
          <p:nvPr/>
        </p:nvGrpSpPr>
        <p:grpSpPr>
          <a:xfrm rot="16200000">
            <a:off x="4209561" y="4834361"/>
            <a:ext cx="1452284" cy="325797"/>
            <a:chOff x="6261098" y="5607049"/>
            <a:chExt cx="1600202" cy="381001"/>
          </a:xfrm>
        </p:grpSpPr>
        <p:sp>
          <p:nvSpPr>
            <p:cNvPr id="563" name="object 79"/>
            <p:cNvSpPr txBox="1"/>
            <p:nvPr/>
          </p:nvSpPr>
          <p:spPr>
            <a:xfrm rot="5400000">
              <a:off x="6917228" y="5011240"/>
              <a:ext cx="28794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Социально-психологическая</a:t>
              </a:r>
            </a:p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служба (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прил.2)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4" name="Прямоугольник 563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" name="Группа 564"/>
          <p:cNvGrpSpPr/>
          <p:nvPr/>
        </p:nvGrpSpPr>
        <p:grpSpPr>
          <a:xfrm rot="16200000">
            <a:off x="4600516" y="4834361"/>
            <a:ext cx="1452284" cy="325797"/>
            <a:chOff x="6261098" y="5607049"/>
            <a:chExt cx="1600202" cy="381001"/>
          </a:xfrm>
        </p:grpSpPr>
        <p:sp>
          <p:nvSpPr>
            <p:cNvPr id="566" name="object 79"/>
            <p:cNvSpPr txBox="1"/>
            <p:nvPr/>
          </p:nvSpPr>
          <p:spPr>
            <a:xfrm rot="5400000">
              <a:off x="6917228" y="5011247"/>
              <a:ext cx="28794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Библиотечно-информационный центр</a:t>
              </a:r>
            </a:p>
          </p:txBody>
        </p:sp>
        <p:sp>
          <p:nvSpPr>
            <p:cNvPr id="567" name="Прямоугольник 566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5" name="Группа 555"/>
          <p:cNvGrpSpPr/>
          <p:nvPr/>
        </p:nvGrpSpPr>
        <p:grpSpPr>
          <a:xfrm rot="16200000">
            <a:off x="3045403" y="4891949"/>
            <a:ext cx="1441719" cy="219763"/>
            <a:chOff x="6261098" y="5607049"/>
            <a:chExt cx="1600202" cy="381001"/>
          </a:xfrm>
        </p:grpSpPr>
        <p:sp>
          <p:nvSpPr>
            <p:cNvPr id="246" name="object 79"/>
            <p:cNvSpPr txBox="1"/>
            <p:nvPr/>
          </p:nvSpPr>
          <p:spPr>
            <a:xfrm rot="5400000">
              <a:off x="6989213" y="4939140"/>
              <a:ext cx="14397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Служба медиации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7" name="Прямоугольник 246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4" name="Группа 555"/>
          <p:cNvGrpSpPr/>
          <p:nvPr/>
        </p:nvGrpSpPr>
        <p:grpSpPr>
          <a:xfrm rot="16200000">
            <a:off x="2484331" y="5055484"/>
            <a:ext cx="1872210" cy="315807"/>
            <a:chOff x="6261100" y="5607049"/>
            <a:chExt cx="1610098" cy="381001"/>
          </a:xfrm>
        </p:grpSpPr>
        <p:sp>
          <p:nvSpPr>
            <p:cNvPr id="255" name="object 79"/>
            <p:cNvSpPr txBox="1"/>
            <p:nvPr/>
          </p:nvSpPr>
          <p:spPr>
            <a:xfrm rot="5400000">
              <a:off x="6922573" y="5015680"/>
              <a:ext cx="297050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Совет по профилактике безнадзорности и  правонарушений несовершеннолетних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" name="Прямоугольник 255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3" name="Группа 332"/>
          <p:cNvGrpSpPr/>
          <p:nvPr/>
        </p:nvGrpSpPr>
        <p:grpSpPr>
          <a:xfrm>
            <a:off x="3039575" y="4119026"/>
            <a:ext cx="2269037" cy="144181"/>
            <a:chOff x="3475828" y="4328030"/>
            <a:chExt cx="2269037" cy="144181"/>
          </a:xfrm>
        </p:grpSpPr>
        <p:cxnSp>
          <p:nvCxnSpPr>
            <p:cNvPr id="568" name="Прямая соединительная линия 567"/>
            <p:cNvCxnSpPr/>
            <p:nvPr/>
          </p:nvCxnSpPr>
          <p:spPr>
            <a:xfrm>
              <a:off x="3475828" y="4328030"/>
              <a:ext cx="2269036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Прямая со стрелкой 570"/>
            <p:cNvCxnSpPr/>
            <p:nvPr/>
          </p:nvCxnSpPr>
          <p:spPr>
            <a:xfrm>
              <a:off x="4637159" y="4328032"/>
              <a:ext cx="0" cy="138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Прямая со стрелкой 572"/>
            <p:cNvCxnSpPr/>
            <p:nvPr/>
          </p:nvCxnSpPr>
          <p:spPr>
            <a:xfrm>
              <a:off x="4962955" y="4328032"/>
              <a:ext cx="0" cy="138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Прямая со стрелкой 573"/>
            <p:cNvCxnSpPr/>
            <p:nvPr/>
          </p:nvCxnSpPr>
          <p:spPr>
            <a:xfrm>
              <a:off x="5353910" y="4328032"/>
              <a:ext cx="0" cy="138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Прямая со стрелкой 574"/>
            <p:cNvCxnSpPr/>
            <p:nvPr/>
          </p:nvCxnSpPr>
          <p:spPr>
            <a:xfrm>
              <a:off x="5744865" y="4328032"/>
              <a:ext cx="0" cy="138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Прямая со стрелкой 248"/>
            <p:cNvCxnSpPr/>
            <p:nvPr/>
          </p:nvCxnSpPr>
          <p:spPr>
            <a:xfrm>
              <a:off x="4214780" y="4328030"/>
              <a:ext cx="0" cy="138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Прямая со стрелкой 256"/>
            <p:cNvCxnSpPr/>
            <p:nvPr/>
          </p:nvCxnSpPr>
          <p:spPr>
            <a:xfrm>
              <a:off x="3825907" y="4333898"/>
              <a:ext cx="0" cy="138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Группа 84"/>
          <p:cNvGrpSpPr/>
          <p:nvPr/>
        </p:nvGrpSpPr>
        <p:grpSpPr>
          <a:xfrm>
            <a:off x="3204346" y="1046981"/>
            <a:ext cx="1759677" cy="1358068"/>
            <a:chOff x="185981" y="612917"/>
            <a:chExt cx="1759677" cy="1358068"/>
          </a:xfrm>
        </p:grpSpPr>
        <p:grpSp>
          <p:nvGrpSpPr>
            <p:cNvPr id="13" name="Группа 44"/>
            <p:cNvGrpSpPr/>
            <p:nvPr/>
          </p:nvGrpSpPr>
          <p:grpSpPr>
            <a:xfrm>
              <a:off x="381839" y="1755541"/>
              <a:ext cx="1563819" cy="215444"/>
              <a:chOff x="1155700" y="1263650"/>
              <a:chExt cx="1447800" cy="269828"/>
            </a:xfrm>
          </p:grpSpPr>
          <p:sp>
            <p:nvSpPr>
              <p:cNvPr id="46" name="Прямоугольник 45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155700" y="1263650"/>
                <a:ext cx="1447800" cy="269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 smtClean="0">
                    <a:latin typeface="Times New Roman" pitchFamily="18" charset="0"/>
                    <a:cs typeface="Times New Roman" pitchFamily="18" charset="0"/>
                  </a:rPr>
                  <a:t>Служба охраны труда</a:t>
                </a:r>
                <a:endParaRPr lang="ru-RU" sz="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" name="Группа 47"/>
            <p:cNvGrpSpPr/>
            <p:nvPr/>
          </p:nvGrpSpPr>
          <p:grpSpPr>
            <a:xfrm>
              <a:off x="381839" y="1202289"/>
              <a:ext cx="1563819" cy="215444"/>
              <a:chOff x="1155700" y="1263650"/>
              <a:chExt cx="1447800" cy="267219"/>
            </a:xfrm>
          </p:grpSpPr>
          <p:sp>
            <p:nvSpPr>
              <p:cNvPr id="49" name="Прямоугольник 48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155700" y="1263650"/>
                <a:ext cx="1447800" cy="267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 smtClean="0">
                    <a:latin typeface="Times New Roman" pitchFamily="18" charset="0"/>
                    <a:cs typeface="Times New Roman" pitchFamily="18" charset="0"/>
                  </a:rPr>
                  <a:t>Юридическая служба</a:t>
                </a:r>
                <a:endParaRPr lang="ru-RU" sz="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8" name="Группа 259"/>
            <p:cNvGrpSpPr/>
            <p:nvPr/>
          </p:nvGrpSpPr>
          <p:grpSpPr>
            <a:xfrm>
              <a:off x="381459" y="612917"/>
              <a:ext cx="1563819" cy="215444"/>
              <a:chOff x="1155700" y="1263650"/>
              <a:chExt cx="1447800" cy="267219"/>
            </a:xfrm>
          </p:grpSpPr>
          <p:sp>
            <p:nvSpPr>
              <p:cNvPr id="261" name="Прямоугольник 260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6" name="TextBox 265"/>
              <p:cNvSpPr txBox="1"/>
              <p:nvPr/>
            </p:nvSpPr>
            <p:spPr>
              <a:xfrm>
                <a:off x="1155700" y="1263650"/>
                <a:ext cx="1447800" cy="267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b="1" dirty="0" smtClean="0">
                    <a:latin typeface="Times New Roman" pitchFamily="18" charset="0"/>
                    <a:cs typeface="Times New Roman" pitchFamily="18" charset="0"/>
                  </a:rPr>
                  <a:t>Административная часть</a:t>
                </a:r>
                <a:endParaRPr lang="ru-RU" sz="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79" name="Прямая соединительная линия 278"/>
            <p:cNvCxnSpPr/>
            <p:nvPr/>
          </p:nvCxnSpPr>
          <p:spPr>
            <a:xfrm flipV="1">
              <a:off x="190392" y="716651"/>
              <a:ext cx="15945" cy="11172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Прямая со стрелкой 290"/>
            <p:cNvCxnSpPr/>
            <p:nvPr/>
          </p:nvCxnSpPr>
          <p:spPr>
            <a:xfrm>
              <a:off x="185981" y="1824697"/>
              <a:ext cx="19585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0" name="Группа 44"/>
            <p:cNvGrpSpPr/>
            <p:nvPr/>
          </p:nvGrpSpPr>
          <p:grpSpPr>
            <a:xfrm>
              <a:off x="381839" y="1476335"/>
              <a:ext cx="1563819" cy="215444"/>
              <a:chOff x="1155700" y="1263650"/>
              <a:chExt cx="1447800" cy="269828"/>
            </a:xfrm>
          </p:grpSpPr>
          <p:sp>
            <p:nvSpPr>
              <p:cNvPr id="263" name="Прямоугольник 262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5" name="TextBox 264"/>
              <p:cNvSpPr txBox="1"/>
              <p:nvPr/>
            </p:nvSpPr>
            <p:spPr>
              <a:xfrm>
                <a:off x="1155700" y="1263650"/>
                <a:ext cx="1447800" cy="269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 smtClean="0">
                    <a:latin typeface="Times New Roman" pitchFamily="18" charset="0"/>
                    <a:cs typeface="Times New Roman" pitchFamily="18" charset="0"/>
                  </a:rPr>
                  <a:t>Бухгалтерия</a:t>
                </a:r>
                <a:endParaRPr lang="ru-RU" sz="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67" name="Прямая со стрелкой 266"/>
            <p:cNvCxnSpPr/>
            <p:nvPr/>
          </p:nvCxnSpPr>
          <p:spPr>
            <a:xfrm>
              <a:off x="190392" y="1573993"/>
              <a:ext cx="19106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1" name="Группа 47"/>
            <p:cNvGrpSpPr/>
            <p:nvPr/>
          </p:nvGrpSpPr>
          <p:grpSpPr>
            <a:xfrm>
              <a:off x="381839" y="920386"/>
              <a:ext cx="1563819" cy="215444"/>
              <a:chOff x="1155700" y="1263650"/>
              <a:chExt cx="1447800" cy="267219"/>
            </a:xfrm>
          </p:grpSpPr>
          <p:sp>
            <p:nvSpPr>
              <p:cNvPr id="273" name="Прямоугольник 272"/>
              <p:cNvSpPr/>
              <p:nvPr/>
            </p:nvSpPr>
            <p:spPr>
              <a:xfrm>
                <a:off x="1155700" y="1263650"/>
                <a:ext cx="1447800" cy="257328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4" name="TextBox 273"/>
              <p:cNvSpPr txBox="1"/>
              <p:nvPr/>
            </p:nvSpPr>
            <p:spPr>
              <a:xfrm>
                <a:off x="1155700" y="1263650"/>
                <a:ext cx="1447800" cy="267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800" dirty="0" smtClean="0">
                    <a:latin typeface="Times New Roman" pitchFamily="18" charset="0"/>
                    <a:cs typeface="Times New Roman" pitchFamily="18" charset="0"/>
                  </a:rPr>
                  <a:t>Кадровая служба</a:t>
                </a:r>
                <a:endParaRPr lang="ru-RU" sz="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75" name="Прямая со стрелкой 274"/>
            <p:cNvCxnSpPr/>
            <p:nvPr/>
          </p:nvCxnSpPr>
          <p:spPr>
            <a:xfrm>
              <a:off x="206337" y="1047583"/>
              <a:ext cx="17512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Прямая соединительная линия 261"/>
            <p:cNvCxnSpPr>
              <a:stCxn id="261" idx="1"/>
            </p:cNvCxnSpPr>
            <p:nvPr/>
          </p:nvCxnSpPr>
          <p:spPr>
            <a:xfrm flipH="1">
              <a:off x="206337" y="716652"/>
              <a:ext cx="175122" cy="35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Прямая со стрелкой 276"/>
            <p:cNvCxnSpPr/>
            <p:nvPr/>
          </p:nvCxnSpPr>
          <p:spPr>
            <a:xfrm>
              <a:off x="200679" y="1309844"/>
              <a:ext cx="17512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3" name="Прямая со стрелкой 302"/>
          <p:cNvCxnSpPr/>
          <p:nvPr/>
        </p:nvCxnSpPr>
        <p:spPr>
          <a:xfrm>
            <a:off x="5185652" y="3266331"/>
            <a:ext cx="2504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Прямая со стрелкой 303"/>
          <p:cNvCxnSpPr/>
          <p:nvPr/>
        </p:nvCxnSpPr>
        <p:spPr>
          <a:xfrm>
            <a:off x="5173390" y="2292336"/>
            <a:ext cx="225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Прямая со стрелкой 304"/>
          <p:cNvCxnSpPr/>
          <p:nvPr/>
        </p:nvCxnSpPr>
        <p:spPr>
          <a:xfrm>
            <a:off x="5185652" y="2615057"/>
            <a:ext cx="2504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Прямая со стрелкой 307"/>
          <p:cNvCxnSpPr/>
          <p:nvPr/>
        </p:nvCxnSpPr>
        <p:spPr>
          <a:xfrm>
            <a:off x="5185652" y="2943412"/>
            <a:ext cx="2504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Прямая соединительная линия 308"/>
          <p:cNvCxnSpPr/>
          <p:nvPr/>
        </p:nvCxnSpPr>
        <p:spPr>
          <a:xfrm flipH="1" flipV="1">
            <a:off x="1965634" y="725094"/>
            <a:ext cx="1612705" cy="11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Прямая соединительная линия 309"/>
          <p:cNvCxnSpPr>
            <a:stCxn id="261" idx="0"/>
            <a:endCxn id="62" idx="2"/>
          </p:cNvCxnSpPr>
          <p:nvPr/>
        </p:nvCxnSpPr>
        <p:spPr>
          <a:xfrm flipV="1">
            <a:off x="4181734" y="854229"/>
            <a:ext cx="34466" cy="192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Прямая со стрелкой 312"/>
          <p:cNvCxnSpPr>
            <a:stCxn id="297" idx="3"/>
            <a:endCxn id="487" idx="3"/>
          </p:cNvCxnSpPr>
          <p:nvPr/>
        </p:nvCxnSpPr>
        <p:spPr>
          <a:xfrm>
            <a:off x="1965633" y="1058419"/>
            <a:ext cx="241526" cy="178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Прямая со стрелкой 318"/>
          <p:cNvCxnSpPr>
            <a:stCxn id="83" idx="2"/>
            <a:endCxn id="490" idx="2"/>
          </p:cNvCxnSpPr>
          <p:nvPr/>
        </p:nvCxnSpPr>
        <p:spPr>
          <a:xfrm>
            <a:off x="1291830" y="1457215"/>
            <a:ext cx="404368" cy="282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Прямая со стрелкой 319"/>
          <p:cNvCxnSpPr>
            <a:stCxn id="83" idx="2"/>
            <a:endCxn id="284" idx="3"/>
          </p:cNvCxnSpPr>
          <p:nvPr/>
        </p:nvCxnSpPr>
        <p:spPr>
          <a:xfrm>
            <a:off x="1291830" y="1457215"/>
            <a:ext cx="915333" cy="116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Прямая соединительная линия 324"/>
          <p:cNvCxnSpPr/>
          <p:nvPr/>
        </p:nvCxnSpPr>
        <p:spPr>
          <a:xfrm flipV="1">
            <a:off x="650607" y="2503737"/>
            <a:ext cx="0" cy="973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Прямая со стрелкой 328"/>
          <p:cNvCxnSpPr/>
          <p:nvPr/>
        </p:nvCxnSpPr>
        <p:spPr>
          <a:xfrm>
            <a:off x="650607" y="2943412"/>
            <a:ext cx="170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Прямая со стрелкой 329"/>
          <p:cNvCxnSpPr/>
          <p:nvPr/>
        </p:nvCxnSpPr>
        <p:spPr>
          <a:xfrm>
            <a:off x="650607" y="3203353"/>
            <a:ext cx="170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Прямая со стрелкой 330"/>
          <p:cNvCxnSpPr/>
          <p:nvPr/>
        </p:nvCxnSpPr>
        <p:spPr>
          <a:xfrm>
            <a:off x="650607" y="3473158"/>
            <a:ext cx="1707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Прямая соединительная линия 338"/>
          <p:cNvCxnSpPr/>
          <p:nvPr/>
        </p:nvCxnSpPr>
        <p:spPr>
          <a:xfrm>
            <a:off x="5139941" y="3619329"/>
            <a:ext cx="6328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1" name="Группа 476"/>
          <p:cNvGrpSpPr/>
          <p:nvPr/>
        </p:nvGrpSpPr>
        <p:grpSpPr>
          <a:xfrm>
            <a:off x="2187194" y="4088078"/>
            <a:ext cx="946597" cy="338553"/>
            <a:chOff x="1674449" y="882649"/>
            <a:chExt cx="2554949" cy="192648"/>
          </a:xfrm>
        </p:grpSpPr>
        <p:sp>
          <p:nvSpPr>
            <p:cNvPr id="352" name="Прямоугольник 351"/>
            <p:cNvSpPr/>
            <p:nvPr/>
          </p:nvSpPr>
          <p:spPr>
            <a:xfrm>
              <a:off x="1728347" y="882650"/>
              <a:ext cx="2246754" cy="192647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3" name="TextBox 352"/>
            <p:cNvSpPr txBox="1"/>
            <p:nvPr/>
          </p:nvSpPr>
          <p:spPr>
            <a:xfrm>
              <a:off x="1674449" y="882649"/>
              <a:ext cx="2554949" cy="192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Воспитательный совет</a:t>
              </a:r>
            </a:p>
          </p:txBody>
        </p:sp>
      </p:grpSp>
      <p:grpSp>
        <p:nvGrpSpPr>
          <p:cNvPr id="363" name="Группа 362"/>
          <p:cNvGrpSpPr/>
          <p:nvPr/>
        </p:nvGrpSpPr>
        <p:grpSpPr>
          <a:xfrm>
            <a:off x="629871" y="5142773"/>
            <a:ext cx="2397850" cy="202605"/>
            <a:chOff x="5288750" y="2568491"/>
            <a:chExt cx="1238024" cy="211820"/>
          </a:xfrm>
        </p:grpSpPr>
        <p:sp>
          <p:nvSpPr>
            <p:cNvPr id="364" name="Прямоугольник 363"/>
            <p:cNvSpPr/>
            <p:nvPr/>
          </p:nvSpPr>
          <p:spPr>
            <a:xfrm>
              <a:off x="5288750" y="2599124"/>
              <a:ext cx="1238024" cy="18118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80175" tIns="40087" rIns="80175" bIns="40087"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5288750" y="2568491"/>
              <a:ext cx="1172865" cy="211820"/>
            </a:xfrm>
            <a:prstGeom prst="rect">
              <a:avLst/>
            </a:prstGeom>
            <a:noFill/>
          </p:spPr>
          <p:txBody>
            <a:bodyPr wrap="square" lIns="80175" tIns="40087" rIns="80175" bIns="40087" rtlCol="0">
              <a:spAutoFit/>
            </a:bodyPr>
            <a:lstStyle/>
            <a:p>
              <a:pPr algn="ctr"/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Организационно-распорядительный отдел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70" name="Прямая со стрелкой 369"/>
          <p:cNvCxnSpPr/>
          <p:nvPr/>
        </p:nvCxnSpPr>
        <p:spPr>
          <a:xfrm flipH="1">
            <a:off x="7935913" y="3608585"/>
            <a:ext cx="0" cy="20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Прямая со стрелкой 373"/>
          <p:cNvCxnSpPr>
            <a:stCxn id="312" idx="3"/>
            <a:endCxn id="353" idx="1"/>
          </p:cNvCxnSpPr>
          <p:nvPr/>
        </p:nvCxnSpPr>
        <p:spPr>
          <a:xfrm flipV="1">
            <a:off x="1859724" y="4257355"/>
            <a:ext cx="327470" cy="61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Прямая со стрелкой 377"/>
          <p:cNvCxnSpPr>
            <a:endCxn id="411" idx="1"/>
          </p:cNvCxnSpPr>
          <p:nvPr/>
        </p:nvCxnSpPr>
        <p:spPr>
          <a:xfrm>
            <a:off x="1864641" y="4318402"/>
            <a:ext cx="163797" cy="496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Прямая соединительная линия 383"/>
          <p:cNvCxnSpPr>
            <a:stCxn id="71" idx="1"/>
          </p:cNvCxnSpPr>
          <p:nvPr/>
        </p:nvCxnSpPr>
        <p:spPr>
          <a:xfrm flipH="1" flipV="1">
            <a:off x="397843" y="2337578"/>
            <a:ext cx="21205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Прямая соединительная линия 387"/>
          <p:cNvCxnSpPr/>
          <p:nvPr/>
        </p:nvCxnSpPr>
        <p:spPr>
          <a:xfrm flipH="1" flipV="1">
            <a:off x="411553" y="1372396"/>
            <a:ext cx="21205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Прямая соединительная линия 388"/>
          <p:cNvCxnSpPr/>
          <p:nvPr/>
        </p:nvCxnSpPr>
        <p:spPr>
          <a:xfrm flipH="1" flipV="1">
            <a:off x="397013" y="1051596"/>
            <a:ext cx="21205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Прямая соединительная линия 389"/>
          <p:cNvCxnSpPr/>
          <p:nvPr/>
        </p:nvCxnSpPr>
        <p:spPr>
          <a:xfrm flipH="1">
            <a:off x="397843" y="731794"/>
            <a:ext cx="195035" cy="5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Прямая соединительная линия 391"/>
          <p:cNvCxnSpPr/>
          <p:nvPr/>
        </p:nvCxnSpPr>
        <p:spPr>
          <a:xfrm flipH="1" flipV="1">
            <a:off x="382721" y="3792779"/>
            <a:ext cx="21205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Прямая соединительная линия 394"/>
          <p:cNvCxnSpPr/>
          <p:nvPr/>
        </p:nvCxnSpPr>
        <p:spPr>
          <a:xfrm flipH="1" flipV="1">
            <a:off x="377517" y="5219142"/>
            <a:ext cx="21205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1" name="Группа 370"/>
          <p:cNvGrpSpPr/>
          <p:nvPr/>
        </p:nvGrpSpPr>
        <p:grpSpPr>
          <a:xfrm>
            <a:off x="971600" y="5454000"/>
            <a:ext cx="1586517" cy="1069577"/>
            <a:chOff x="708267" y="5454000"/>
            <a:chExt cx="1586517" cy="1069577"/>
          </a:xfrm>
        </p:grpSpPr>
        <p:grpSp>
          <p:nvGrpSpPr>
            <p:cNvPr id="368" name="Группа 367"/>
            <p:cNvGrpSpPr/>
            <p:nvPr/>
          </p:nvGrpSpPr>
          <p:grpSpPr>
            <a:xfrm>
              <a:off x="708267" y="5454000"/>
              <a:ext cx="1194429" cy="207469"/>
              <a:chOff x="708267" y="5454000"/>
              <a:chExt cx="1194429" cy="207469"/>
            </a:xfrm>
          </p:grpSpPr>
          <p:sp>
            <p:nvSpPr>
              <p:cNvPr id="621" name="Прямоугольник 620"/>
              <p:cNvSpPr/>
              <p:nvPr/>
            </p:nvSpPr>
            <p:spPr>
              <a:xfrm>
                <a:off x="729831" y="5454000"/>
                <a:ext cx="1172865" cy="207469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80175" tIns="40087" rIns="80175" bIns="40087"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3" name="TextBox 622"/>
              <p:cNvSpPr txBox="1"/>
              <p:nvPr/>
            </p:nvSpPr>
            <p:spPr>
              <a:xfrm>
                <a:off x="708267" y="5456441"/>
                <a:ext cx="1172865" cy="195529"/>
              </a:xfrm>
              <a:prstGeom prst="rect">
                <a:avLst/>
              </a:prstGeom>
              <a:noFill/>
            </p:spPr>
            <p:txBody>
              <a:bodyPr wrap="square" lIns="80175" tIns="40087" rIns="80175" bIns="40087" rtlCol="0">
                <a:spAutoFit/>
              </a:bodyPr>
              <a:lstStyle/>
              <a:p>
                <a:pPr algn="ctr"/>
                <a:r>
                  <a:rPr lang="ru-RU" sz="700" dirty="0">
                    <a:latin typeface="Times New Roman" pitchFamily="18" charset="0"/>
                    <a:cs typeface="Times New Roman" pitchFamily="18" charset="0"/>
                  </a:rPr>
                  <a:t>Публикатор</a:t>
                </a:r>
              </a:p>
            </p:txBody>
          </p:sp>
        </p:grpSp>
        <p:grpSp>
          <p:nvGrpSpPr>
            <p:cNvPr id="398" name="Группа 397"/>
            <p:cNvGrpSpPr/>
            <p:nvPr/>
          </p:nvGrpSpPr>
          <p:grpSpPr>
            <a:xfrm>
              <a:off x="708267" y="5722688"/>
              <a:ext cx="1586517" cy="298842"/>
              <a:chOff x="708267" y="5454000"/>
              <a:chExt cx="1194429" cy="298842"/>
            </a:xfrm>
          </p:grpSpPr>
          <p:sp>
            <p:nvSpPr>
              <p:cNvPr id="399" name="Прямоугольник 398"/>
              <p:cNvSpPr/>
              <p:nvPr/>
            </p:nvSpPr>
            <p:spPr>
              <a:xfrm>
                <a:off x="729831" y="5454000"/>
                <a:ext cx="1172865" cy="207469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80175" tIns="40087" rIns="80175" bIns="40087"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0" name="TextBox 399"/>
              <p:cNvSpPr txBox="1"/>
              <p:nvPr/>
            </p:nvSpPr>
            <p:spPr>
              <a:xfrm>
                <a:off x="708267" y="5456441"/>
                <a:ext cx="1172865" cy="296401"/>
              </a:xfrm>
              <a:prstGeom prst="rect">
                <a:avLst/>
              </a:prstGeom>
              <a:noFill/>
            </p:spPr>
            <p:txBody>
              <a:bodyPr wrap="square" lIns="80175" tIns="40087" rIns="80175" bIns="40087" rtlCol="0">
                <a:spAutoFit/>
              </a:bodyPr>
              <a:lstStyle/>
              <a:p>
                <a:pPr algn="ctr"/>
                <a:r>
                  <a:rPr lang="ru-RU" sz="700" dirty="0" smtClean="0">
                    <a:latin typeface="Times New Roman" pitchFamily="18" charset="0"/>
                    <a:cs typeface="Times New Roman" pitchFamily="18" charset="0"/>
                  </a:rPr>
                  <a:t>Системный администратор</a:t>
                </a:r>
                <a:endParaRPr lang="ru-RU"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01" name="Группа 400"/>
            <p:cNvGrpSpPr/>
            <p:nvPr/>
          </p:nvGrpSpPr>
          <p:grpSpPr>
            <a:xfrm>
              <a:off x="708267" y="6010888"/>
              <a:ext cx="1194429" cy="207469"/>
              <a:chOff x="708267" y="5454000"/>
              <a:chExt cx="1194429" cy="207469"/>
            </a:xfrm>
          </p:grpSpPr>
          <p:sp>
            <p:nvSpPr>
              <p:cNvPr id="402" name="Прямоугольник 401"/>
              <p:cNvSpPr/>
              <p:nvPr/>
            </p:nvSpPr>
            <p:spPr>
              <a:xfrm>
                <a:off x="729831" y="5454000"/>
                <a:ext cx="1172865" cy="207469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80175" tIns="40087" rIns="80175" bIns="40087"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3" name="TextBox 402"/>
              <p:cNvSpPr txBox="1"/>
              <p:nvPr/>
            </p:nvSpPr>
            <p:spPr>
              <a:xfrm>
                <a:off x="708267" y="5456441"/>
                <a:ext cx="1172865" cy="195529"/>
              </a:xfrm>
              <a:prstGeom prst="rect">
                <a:avLst/>
              </a:prstGeom>
              <a:noFill/>
            </p:spPr>
            <p:txBody>
              <a:bodyPr wrap="square" lIns="80175" tIns="40087" rIns="80175" bIns="40087" rtlCol="0">
                <a:spAutoFit/>
              </a:bodyPr>
              <a:lstStyle/>
              <a:p>
                <a:pPr algn="ctr"/>
                <a:r>
                  <a:rPr lang="ru-RU" sz="700" dirty="0" smtClean="0">
                    <a:latin typeface="Times New Roman" pitchFamily="18" charset="0"/>
                    <a:cs typeface="Times New Roman" pitchFamily="18" charset="0"/>
                  </a:rPr>
                  <a:t>Лаборанты</a:t>
                </a:r>
                <a:endParaRPr lang="ru-RU"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04" name="Группа 403"/>
            <p:cNvGrpSpPr/>
            <p:nvPr/>
          </p:nvGrpSpPr>
          <p:grpSpPr>
            <a:xfrm>
              <a:off x="719048" y="6316108"/>
              <a:ext cx="1194429" cy="207469"/>
              <a:chOff x="708267" y="5454000"/>
              <a:chExt cx="1194429" cy="207469"/>
            </a:xfrm>
          </p:grpSpPr>
          <p:sp>
            <p:nvSpPr>
              <p:cNvPr id="405" name="Прямоугольник 404"/>
              <p:cNvSpPr/>
              <p:nvPr/>
            </p:nvSpPr>
            <p:spPr>
              <a:xfrm>
                <a:off x="729831" y="5454000"/>
                <a:ext cx="1172865" cy="207469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80175" tIns="40087" rIns="80175" bIns="40087"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6" name="TextBox 405"/>
              <p:cNvSpPr txBox="1"/>
              <p:nvPr/>
            </p:nvSpPr>
            <p:spPr>
              <a:xfrm>
                <a:off x="708267" y="5456441"/>
                <a:ext cx="1172865" cy="195529"/>
              </a:xfrm>
              <a:prstGeom prst="rect">
                <a:avLst/>
              </a:prstGeom>
              <a:noFill/>
            </p:spPr>
            <p:txBody>
              <a:bodyPr wrap="square" lIns="80175" tIns="40087" rIns="80175" bIns="40087" rtlCol="0">
                <a:spAutoFit/>
              </a:bodyPr>
              <a:lstStyle/>
              <a:p>
                <a:pPr algn="ctr"/>
                <a:r>
                  <a:rPr lang="ru-RU" sz="700" dirty="0" smtClean="0">
                    <a:latin typeface="Times New Roman" pitchFamily="18" charset="0"/>
                    <a:cs typeface="Times New Roman" pitchFamily="18" charset="0"/>
                  </a:rPr>
                  <a:t>Архивариус</a:t>
                </a:r>
                <a:endParaRPr lang="ru-RU" sz="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407" name="Прямая соединительная линия 406"/>
          <p:cNvCxnSpPr/>
          <p:nvPr/>
        </p:nvCxnSpPr>
        <p:spPr>
          <a:xfrm flipV="1">
            <a:off x="813246" y="5354753"/>
            <a:ext cx="14338" cy="1024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Прямая со стрелкой 412"/>
          <p:cNvCxnSpPr/>
          <p:nvPr/>
        </p:nvCxnSpPr>
        <p:spPr>
          <a:xfrm>
            <a:off x="813246" y="6378813"/>
            <a:ext cx="1583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Прямая соединительная линия 257"/>
          <p:cNvCxnSpPr>
            <a:stCxn id="60" idx="1"/>
            <a:endCxn id="63" idx="3"/>
          </p:cNvCxnSpPr>
          <p:nvPr/>
        </p:nvCxnSpPr>
        <p:spPr>
          <a:xfrm flipH="1">
            <a:off x="4835212" y="731507"/>
            <a:ext cx="654345" cy="4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12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41"/>
          <p:cNvGrpSpPr/>
          <p:nvPr/>
        </p:nvGrpSpPr>
        <p:grpSpPr>
          <a:xfrm>
            <a:off x="5868144" y="3501008"/>
            <a:ext cx="1045900" cy="415498"/>
            <a:chOff x="1155700" y="1257635"/>
            <a:chExt cx="1447800" cy="27348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55700" y="1257635"/>
              <a:ext cx="1447800" cy="273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Совет </a:t>
              </a:r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 старшеклассников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650"/>
          <p:cNvGrpSpPr/>
          <p:nvPr/>
        </p:nvGrpSpPr>
        <p:grpSpPr>
          <a:xfrm>
            <a:off x="2699792" y="2780928"/>
            <a:ext cx="1073361" cy="288032"/>
            <a:chOff x="6261099" y="5607049"/>
            <a:chExt cx="1600201" cy="381001"/>
          </a:xfrm>
        </p:grpSpPr>
        <p:sp>
          <p:nvSpPr>
            <p:cNvPr id="8" name="object 79"/>
            <p:cNvSpPr txBox="1"/>
            <p:nvPr/>
          </p:nvSpPr>
          <p:spPr>
            <a:xfrm rot="5400000">
              <a:off x="6989214" y="4939302"/>
              <a:ext cx="143971" cy="1600201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РДДМ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" name="Прямая со стрелкой 9"/>
          <p:cNvCxnSpPr/>
          <p:nvPr/>
        </p:nvCxnSpPr>
        <p:spPr>
          <a:xfrm>
            <a:off x="6876256" y="1628800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3528" y="260648"/>
            <a:ext cx="8568952" cy="511844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pPr algn="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Приложение 1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Схема штаба ВР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МБОУ СОШ № 196</a:t>
            </a:r>
          </a:p>
        </p:txBody>
      </p:sp>
      <p:grpSp>
        <p:nvGrpSpPr>
          <p:cNvPr id="12" name="Группа 308"/>
          <p:cNvGrpSpPr/>
          <p:nvPr/>
        </p:nvGrpSpPr>
        <p:grpSpPr>
          <a:xfrm>
            <a:off x="2987824" y="1484785"/>
            <a:ext cx="2088232" cy="936104"/>
            <a:chOff x="417945" y="1492250"/>
            <a:chExt cx="1143000" cy="685808"/>
          </a:xfrm>
        </p:grpSpPr>
        <p:grpSp>
          <p:nvGrpSpPr>
            <p:cNvPr id="13" name="Группа 90"/>
            <p:cNvGrpSpPr/>
            <p:nvPr/>
          </p:nvGrpSpPr>
          <p:grpSpPr>
            <a:xfrm>
              <a:off x="546100" y="1492250"/>
              <a:ext cx="954624" cy="685808"/>
              <a:chOff x="3136900" y="4159249"/>
              <a:chExt cx="954624" cy="685808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3136900" y="4159249"/>
                <a:ext cx="914400" cy="304800"/>
              </a:xfrm>
              <a:prstGeom prst="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6" name="Группа 84"/>
              <p:cNvGrpSpPr/>
              <p:nvPr/>
            </p:nvGrpSpPr>
            <p:grpSpPr>
              <a:xfrm>
                <a:off x="3136900" y="4464050"/>
                <a:ext cx="457200" cy="381000"/>
                <a:chOff x="1155700" y="1263650"/>
                <a:chExt cx="1447800" cy="214440"/>
              </a:xfrm>
            </p:grpSpPr>
            <p:sp>
              <p:nvSpPr>
                <p:cNvPr id="20" name="Прямоугольник 19"/>
                <p:cNvSpPr/>
                <p:nvPr/>
              </p:nvSpPr>
              <p:spPr>
                <a:xfrm>
                  <a:off x="1155700" y="1263650"/>
                  <a:ext cx="1447800" cy="2144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155700" y="1329873"/>
                  <a:ext cx="1447800" cy="888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800" dirty="0">
                      <a:latin typeface="Times New Roman" pitchFamily="18" charset="0"/>
                      <a:cs typeface="Times New Roman" pitchFamily="18" charset="0"/>
                    </a:rPr>
                    <a:t>Зав. </a:t>
                  </a:r>
                  <a:r>
                    <a:rPr lang="ru-RU" sz="800" dirty="0" err="1">
                      <a:latin typeface="Times New Roman" pitchFamily="18" charset="0"/>
                      <a:cs typeface="Times New Roman" pitchFamily="18" charset="0"/>
                    </a:rPr>
                    <a:t>оВР</a:t>
                  </a:r>
                  <a:r>
                    <a:rPr lang="ru-RU" sz="800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</p:txBody>
            </p:sp>
          </p:grpSp>
          <p:grpSp>
            <p:nvGrpSpPr>
              <p:cNvPr id="17" name="Группа 87"/>
              <p:cNvGrpSpPr/>
              <p:nvPr/>
            </p:nvGrpSpPr>
            <p:grpSpPr>
              <a:xfrm>
                <a:off x="3594100" y="4464056"/>
                <a:ext cx="497424" cy="381001"/>
                <a:chOff x="1155700" y="1263650"/>
                <a:chExt cx="1575176" cy="214440"/>
              </a:xfrm>
            </p:grpSpPr>
            <p:sp>
              <p:nvSpPr>
                <p:cNvPr id="18" name="Прямоугольник 17"/>
                <p:cNvSpPr/>
                <p:nvPr/>
              </p:nvSpPr>
              <p:spPr>
                <a:xfrm>
                  <a:off x="1155700" y="1263650"/>
                  <a:ext cx="1447800" cy="21444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1155700" y="1308798"/>
                  <a:ext cx="1575176" cy="1396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800" dirty="0">
                      <a:latin typeface="Times New Roman" pitchFamily="18" charset="0"/>
                      <a:cs typeface="Times New Roman" pitchFamily="18" charset="0"/>
                    </a:rPr>
                    <a:t>Советник по  воспитанию</a:t>
                  </a:r>
                </a:p>
              </p:txBody>
            </p:sp>
          </p:grpSp>
        </p:grpSp>
        <p:sp>
          <p:nvSpPr>
            <p:cNvPr id="14" name="TextBox 13"/>
            <p:cNvSpPr txBox="1"/>
            <p:nvPr/>
          </p:nvSpPr>
          <p:spPr>
            <a:xfrm>
              <a:off x="417945" y="1545430"/>
              <a:ext cx="1143000" cy="157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ЗД по ВР, </a:t>
              </a:r>
              <a:r>
                <a:rPr lang="ru-RU" sz="800" dirty="0" err="1">
                  <a:latin typeface="Times New Roman" pitchFamily="18" charset="0"/>
                  <a:cs typeface="Times New Roman" pitchFamily="18" charset="0"/>
                </a:rPr>
                <a:t>рук-ль</a:t>
              </a: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штаба ВР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60"/>
          <p:cNvGrpSpPr/>
          <p:nvPr/>
        </p:nvGrpSpPr>
        <p:grpSpPr>
          <a:xfrm>
            <a:off x="3419872" y="980728"/>
            <a:ext cx="1238024" cy="233541"/>
            <a:chOff x="1155700" y="1263650"/>
            <a:chExt cx="1447800" cy="25732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55700" y="1263650"/>
              <a:ext cx="1447800" cy="237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</a:p>
          </p:txBody>
        </p:sp>
      </p:grpSp>
      <p:grpSp>
        <p:nvGrpSpPr>
          <p:cNvPr id="25" name="Группа 487"/>
          <p:cNvGrpSpPr/>
          <p:nvPr/>
        </p:nvGrpSpPr>
        <p:grpSpPr>
          <a:xfrm rot="5400000">
            <a:off x="7675568" y="987762"/>
            <a:ext cx="345782" cy="1368342"/>
            <a:chOff x="3898900" y="5073650"/>
            <a:chExt cx="381000" cy="1371600"/>
          </a:xfrm>
        </p:grpSpPr>
        <p:sp>
          <p:nvSpPr>
            <p:cNvPr id="26" name="object 79"/>
            <p:cNvSpPr txBox="1"/>
            <p:nvPr/>
          </p:nvSpPr>
          <p:spPr>
            <a:xfrm>
              <a:off x="4045773" y="5226052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Пресс-центр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487"/>
          <p:cNvGrpSpPr/>
          <p:nvPr/>
        </p:nvGrpSpPr>
        <p:grpSpPr>
          <a:xfrm rot="5400000">
            <a:off x="6019384" y="973504"/>
            <a:ext cx="345782" cy="1368342"/>
            <a:chOff x="3898900" y="5073650"/>
            <a:chExt cx="381000" cy="1371600"/>
          </a:xfrm>
        </p:grpSpPr>
        <p:sp>
          <p:nvSpPr>
            <p:cNvPr id="29" name="object 79"/>
            <p:cNvSpPr txBox="1"/>
            <p:nvPr/>
          </p:nvSpPr>
          <p:spPr>
            <a:xfrm>
              <a:off x="4045773" y="5226053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- организатор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650"/>
          <p:cNvGrpSpPr/>
          <p:nvPr/>
        </p:nvGrpSpPr>
        <p:grpSpPr>
          <a:xfrm>
            <a:off x="2699792" y="3140968"/>
            <a:ext cx="1073366" cy="288032"/>
            <a:chOff x="6261094" y="5607049"/>
            <a:chExt cx="1600206" cy="381001"/>
          </a:xfrm>
        </p:grpSpPr>
        <p:sp>
          <p:nvSpPr>
            <p:cNvPr id="32" name="object 79"/>
            <p:cNvSpPr txBox="1"/>
            <p:nvPr/>
          </p:nvSpPr>
          <p:spPr>
            <a:xfrm rot="5400000">
              <a:off x="6955922" y="5021855"/>
              <a:ext cx="210543" cy="160020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Орлята России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 rot="10800000">
              <a:off x="6261100" y="5607049"/>
              <a:ext cx="1600200" cy="381001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7" name="Прямая со стрелкой 36"/>
          <p:cNvCxnSpPr/>
          <p:nvPr/>
        </p:nvCxnSpPr>
        <p:spPr>
          <a:xfrm>
            <a:off x="3995936" y="1196752"/>
            <a:ext cx="0" cy="276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9" idx="1"/>
          </p:cNvCxnSpPr>
          <p:nvPr/>
        </p:nvCxnSpPr>
        <p:spPr>
          <a:xfrm flipH="1">
            <a:off x="3773153" y="2924944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932040" y="1700808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Группа 487"/>
          <p:cNvGrpSpPr/>
          <p:nvPr/>
        </p:nvGrpSpPr>
        <p:grpSpPr>
          <a:xfrm rot="5400000">
            <a:off x="6019384" y="1981616"/>
            <a:ext cx="345782" cy="1368342"/>
            <a:chOff x="3898900" y="5073650"/>
            <a:chExt cx="381000" cy="1371600"/>
          </a:xfrm>
        </p:grpSpPr>
        <p:sp>
          <p:nvSpPr>
            <p:cNvPr id="45" name="object 79"/>
            <p:cNvSpPr txBox="1"/>
            <p:nvPr/>
          </p:nvSpPr>
          <p:spPr>
            <a:xfrm>
              <a:off x="3977948" y="5226054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дополнительного образования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" name="Группа 645"/>
          <p:cNvGrpSpPr/>
          <p:nvPr/>
        </p:nvGrpSpPr>
        <p:grpSpPr>
          <a:xfrm>
            <a:off x="7164288" y="2564904"/>
            <a:ext cx="936104" cy="216024"/>
            <a:chOff x="1155700" y="1263650"/>
            <a:chExt cx="1447800" cy="171552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55700" y="1263650"/>
              <a:ext cx="1447800" cy="165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Музей</a:t>
              </a:r>
            </a:p>
          </p:txBody>
        </p:sp>
      </p:grpSp>
      <p:grpSp>
        <p:nvGrpSpPr>
          <p:cNvPr id="52" name="Группа 487"/>
          <p:cNvGrpSpPr/>
          <p:nvPr/>
        </p:nvGrpSpPr>
        <p:grpSpPr>
          <a:xfrm rot="5400000">
            <a:off x="6019384" y="1477560"/>
            <a:ext cx="345782" cy="1368342"/>
            <a:chOff x="3898900" y="5073650"/>
            <a:chExt cx="381000" cy="1371600"/>
          </a:xfrm>
        </p:grpSpPr>
        <p:sp>
          <p:nvSpPr>
            <p:cNvPr id="53" name="object 79"/>
            <p:cNvSpPr txBox="1"/>
            <p:nvPr/>
          </p:nvSpPr>
          <p:spPr>
            <a:xfrm>
              <a:off x="3977948" y="5226054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– организатор ОБЖ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5" name="Прямая со стрелкой 54"/>
          <p:cNvCxnSpPr/>
          <p:nvPr/>
        </p:nvCxnSpPr>
        <p:spPr>
          <a:xfrm>
            <a:off x="5220072" y="213285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Группа 487"/>
          <p:cNvGrpSpPr/>
          <p:nvPr/>
        </p:nvGrpSpPr>
        <p:grpSpPr>
          <a:xfrm rot="5400000">
            <a:off x="7675568" y="1405552"/>
            <a:ext cx="345782" cy="1368342"/>
            <a:chOff x="3898900" y="5073650"/>
            <a:chExt cx="381000" cy="1371600"/>
          </a:xfrm>
        </p:grpSpPr>
        <p:sp>
          <p:nvSpPr>
            <p:cNvPr id="58" name="object 79"/>
            <p:cNvSpPr txBox="1"/>
            <p:nvPr/>
          </p:nvSpPr>
          <p:spPr>
            <a:xfrm>
              <a:off x="4045773" y="5226053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err="1" smtClean="0">
                  <a:latin typeface="Times New Roman" pitchFamily="18" charset="0"/>
                  <a:cs typeface="Times New Roman" pitchFamily="18" charset="0"/>
                </a:rPr>
                <a:t>Юнармия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0" name="Прямая со стрелкой 59"/>
          <p:cNvCxnSpPr/>
          <p:nvPr/>
        </p:nvCxnSpPr>
        <p:spPr>
          <a:xfrm>
            <a:off x="6876256" y="213285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5220072" y="1700808"/>
            <a:ext cx="0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45"/>
          <p:cNvGrpSpPr/>
          <p:nvPr/>
        </p:nvGrpSpPr>
        <p:grpSpPr>
          <a:xfrm>
            <a:off x="7164288" y="2924944"/>
            <a:ext cx="936104" cy="216024"/>
            <a:chOff x="1155700" y="1263650"/>
            <a:chExt cx="1447800" cy="171552"/>
          </a:xfrm>
        </p:grpSpPr>
        <p:sp>
          <p:nvSpPr>
            <p:cNvPr id="64" name="Прямоугольник 63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55700" y="1263650"/>
              <a:ext cx="1447800" cy="158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Отряд ЮИД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6" name="Группа 645"/>
          <p:cNvGrpSpPr/>
          <p:nvPr/>
        </p:nvGrpSpPr>
        <p:grpSpPr>
          <a:xfrm>
            <a:off x="7164288" y="3284984"/>
            <a:ext cx="1440160" cy="288032"/>
            <a:chOff x="1155700" y="1263650"/>
            <a:chExt cx="1447800" cy="171552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55700" y="1263650"/>
              <a:ext cx="1447800" cy="1191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Театральная студия «Краски»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69" name="Прямая со стрелкой 68"/>
          <p:cNvCxnSpPr/>
          <p:nvPr/>
        </p:nvCxnSpPr>
        <p:spPr>
          <a:xfrm>
            <a:off x="6876446" y="2636912"/>
            <a:ext cx="287842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6948264" y="2996952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6948264" y="3429000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6948264" y="26369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33" idx="1"/>
          </p:cNvCxnSpPr>
          <p:nvPr/>
        </p:nvCxnSpPr>
        <p:spPr>
          <a:xfrm flipH="1">
            <a:off x="3773158" y="3284984"/>
            <a:ext cx="3667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4139952" y="2420888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5220072" y="2636912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Группа 487"/>
          <p:cNvGrpSpPr/>
          <p:nvPr/>
        </p:nvGrpSpPr>
        <p:grpSpPr>
          <a:xfrm rot="5400000">
            <a:off x="6019384" y="2485672"/>
            <a:ext cx="345782" cy="1368342"/>
            <a:chOff x="3898900" y="5073650"/>
            <a:chExt cx="381000" cy="1371600"/>
          </a:xfrm>
        </p:grpSpPr>
        <p:sp>
          <p:nvSpPr>
            <p:cNvPr id="101" name="object 79"/>
            <p:cNvSpPr txBox="1"/>
            <p:nvPr/>
          </p:nvSpPr>
          <p:spPr>
            <a:xfrm>
              <a:off x="4045773" y="5226055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Старший вожатый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Прямоугольник 101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3" name="Группа 41"/>
          <p:cNvGrpSpPr/>
          <p:nvPr/>
        </p:nvGrpSpPr>
        <p:grpSpPr>
          <a:xfrm>
            <a:off x="5868144" y="4014200"/>
            <a:ext cx="1045900" cy="390955"/>
            <a:chOff x="1155700" y="1263650"/>
            <a:chExt cx="1447800" cy="257328"/>
          </a:xfrm>
        </p:grpSpPr>
        <p:sp>
          <p:nvSpPr>
            <p:cNvPr id="104" name="Прямоугольник 103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155700" y="1339432"/>
              <a:ext cx="1447800" cy="131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latin typeface="Times New Roman" pitchFamily="18" charset="0"/>
                  <a:cs typeface="Times New Roman" pitchFamily="18" charset="0"/>
                </a:rPr>
                <a:t>Совет </a:t>
              </a:r>
              <a:r>
                <a:rPr lang="ru-RU" sz="700" dirty="0" err="1" smtClean="0">
                  <a:latin typeface="Times New Roman" pitchFamily="18" charset="0"/>
                  <a:cs typeface="Times New Roman" pitchFamily="18" charset="0"/>
                </a:rPr>
                <a:t>соуправления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6" name="Прямая соединительная линия 105"/>
          <p:cNvCxnSpPr/>
          <p:nvPr/>
        </p:nvCxnSpPr>
        <p:spPr>
          <a:xfrm>
            <a:off x="5652120" y="335699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>
            <a:off x="5652120" y="3717032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5652120" y="4149080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Группа 487"/>
          <p:cNvGrpSpPr/>
          <p:nvPr/>
        </p:nvGrpSpPr>
        <p:grpSpPr>
          <a:xfrm rot="5400000">
            <a:off x="1986936" y="1549568"/>
            <a:ext cx="345782" cy="1368342"/>
            <a:chOff x="3898900" y="5073650"/>
            <a:chExt cx="381000" cy="1371600"/>
          </a:xfrm>
        </p:grpSpPr>
        <p:sp>
          <p:nvSpPr>
            <p:cNvPr id="110" name="object 79"/>
            <p:cNvSpPr txBox="1"/>
            <p:nvPr/>
          </p:nvSpPr>
          <p:spPr>
            <a:xfrm>
              <a:off x="4045773" y="5226053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- организатор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Прямоугольник 110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12" name="Прямая со стрелкой 111"/>
          <p:cNvCxnSpPr/>
          <p:nvPr/>
        </p:nvCxnSpPr>
        <p:spPr>
          <a:xfrm flipH="1">
            <a:off x="2843808" y="2204864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5220072" y="3140968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 flipH="1">
            <a:off x="4860032" y="3789040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Группа 41"/>
          <p:cNvGrpSpPr/>
          <p:nvPr/>
        </p:nvGrpSpPr>
        <p:grpSpPr>
          <a:xfrm>
            <a:off x="5508104" y="4509120"/>
            <a:ext cx="1296144" cy="390955"/>
            <a:chOff x="1155700" y="1263650"/>
            <a:chExt cx="1447800" cy="257328"/>
          </a:xfrm>
        </p:grpSpPr>
        <p:sp>
          <p:nvSpPr>
            <p:cNvPr id="118" name="Прямоугольник 117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155700" y="1315543"/>
              <a:ext cx="1447800" cy="131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Педагог-библиотекарь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1" name="Прямая со стрелкой 120"/>
          <p:cNvCxnSpPr/>
          <p:nvPr/>
        </p:nvCxnSpPr>
        <p:spPr>
          <a:xfrm>
            <a:off x="5220072" y="472514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Группа 487"/>
          <p:cNvGrpSpPr/>
          <p:nvPr/>
        </p:nvGrpSpPr>
        <p:grpSpPr>
          <a:xfrm rot="5400000">
            <a:off x="4003160" y="3133744"/>
            <a:ext cx="345782" cy="1368342"/>
            <a:chOff x="3898900" y="5073650"/>
            <a:chExt cx="381000" cy="1371600"/>
          </a:xfrm>
        </p:grpSpPr>
        <p:sp>
          <p:nvSpPr>
            <p:cNvPr id="124" name="object 79"/>
            <p:cNvSpPr txBox="1"/>
            <p:nvPr/>
          </p:nvSpPr>
          <p:spPr>
            <a:xfrm>
              <a:off x="4045773" y="5226055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– психолог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Прямоугольник 124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6" name="Группа 487"/>
          <p:cNvGrpSpPr/>
          <p:nvPr/>
        </p:nvGrpSpPr>
        <p:grpSpPr>
          <a:xfrm rot="5400000">
            <a:off x="4003160" y="3565792"/>
            <a:ext cx="345782" cy="1368342"/>
            <a:chOff x="3898900" y="5073650"/>
            <a:chExt cx="381000" cy="1371600"/>
          </a:xfrm>
        </p:grpSpPr>
        <p:sp>
          <p:nvSpPr>
            <p:cNvPr id="127" name="object 79"/>
            <p:cNvSpPr txBox="1"/>
            <p:nvPr/>
          </p:nvSpPr>
          <p:spPr>
            <a:xfrm>
              <a:off x="4045773" y="5226056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Социальный педагог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Прямоугольник 127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29" name="Прямая со стрелкой 128"/>
          <p:cNvCxnSpPr/>
          <p:nvPr/>
        </p:nvCxnSpPr>
        <p:spPr>
          <a:xfrm flipH="1">
            <a:off x="4860032" y="4221088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Группа 487"/>
          <p:cNvGrpSpPr/>
          <p:nvPr/>
        </p:nvGrpSpPr>
        <p:grpSpPr>
          <a:xfrm rot="5400000">
            <a:off x="4003160" y="3997840"/>
            <a:ext cx="345782" cy="1368342"/>
            <a:chOff x="3898900" y="5073650"/>
            <a:chExt cx="381000" cy="1371600"/>
          </a:xfrm>
        </p:grpSpPr>
        <p:sp>
          <p:nvSpPr>
            <p:cNvPr id="131" name="object 79"/>
            <p:cNvSpPr txBox="1"/>
            <p:nvPr/>
          </p:nvSpPr>
          <p:spPr>
            <a:xfrm>
              <a:off x="4045773" y="5226057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Руководитель ШСК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Прямоугольник 131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33" name="Прямая со стрелкой 132"/>
          <p:cNvCxnSpPr/>
          <p:nvPr/>
        </p:nvCxnSpPr>
        <p:spPr>
          <a:xfrm flipH="1">
            <a:off x="4860032" y="4653136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Группа 645"/>
          <p:cNvGrpSpPr/>
          <p:nvPr/>
        </p:nvGrpSpPr>
        <p:grpSpPr>
          <a:xfrm>
            <a:off x="2195736" y="4581128"/>
            <a:ext cx="936104" cy="216024"/>
            <a:chOff x="1155700" y="1263650"/>
            <a:chExt cx="1447800" cy="171552"/>
          </a:xfrm>
        </p:grpSpPr>
        <p:sp>
          <p:nvSpPr>
            <p:cNvPr id="135" name="Прямоугольник 134"/>
            <p:cNvSpPr/>
            <p:nvPr/>
          </p:nvSpPr>
          <p:spPr>
            <a:xfrm>
              <a:off x="1155700" y="1263650"/>
              <a:ext cx="1447800" cy="171552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155700" y="1263650"/>
              <a:ext cx="1447800" cy="158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latin typeface="Times New Roman" pitchFamily="18" charset="0"/>
                  <a:cs typeface="Times New Roman" pitchFamily="18" charset="0"/>
                </a:rPr>
                <a:t>Актив ШСК</a:t>
              </a:r>
              <a:endParaRPr lang="ru-RU" sz="7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37" name="Прямая со стрелкой 136"/>
          <p:cNvCxnSpPr/>
          <p:nvPr/>
        </p:nvCxnSpPr>
        <p:spPr>
          <a:xfrm flipH="1">
            <a:off x="3131840" y="4653136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9" name="Группа 487"/>
          <p:cNvGrpSpPr/>
          <p:nvPr/>
        </p:nvGrpSpPr>
        <p:grpSpPr>
          <a:xfrm rot="5400000">
            <a:off x="4003160" y="4429888"/>
            <a:ext cx="345782" cy="1368342"/>
            <a:chOff x="3898900" y="5073650"/>
            <a:chExt cx="381000" cy="1371600"/>
          </a:xfrm>
        </p:grpSpPr>
        <p:sp>
          <p:nvSpPr>
            <p:cNvPr id="140" name="object 79"/>
            <p:cNvSpPr txBox="1"/>
            <p:nvPr/>
          </p:nvSpPr>
          <p:spPr>
            <a:xfrm>
              <a:off x="3977948" y="5226058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Руководитель МО классный руководителей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Прямоугольник 140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42" name="Прямая со стрелкой 141"/>
          <p:cNvCxnSpPr/>
          <p:nvPr/>
        </p:nvCxnSpPr>
        <p:spPr>
          <a:xfrm flipH="1">
            <a:off x="4860032" y="5157192"/>
            <a:ext cx="366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3528" y="260648"/>
            <a:ext cx="8568952" cy="511844"/>
          </a:xfrm>
          <a:prstGeom prst="rect">
            <a:avLst/>
          </a:prstGeom>
          <a:noFill/>
        </p:spPr>
        <p:txBody>
          <a:bodyPr wrap="square" lIns="80175" tIns="40087" rIns="80175" bIns="40087" rtlCol="0">
            <a:spAutoFit/>
          </a:bodyPr>
          <a:lstStyle/>
          <a:p>
            <a:pPr algn="r"/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Приложение 2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Схема социально-психологической службы МБОУ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СОШ № 196</a:t>
            </a:r>
          </a:p>
        </p:txBody>
      </p:sp>
      <p:grpSp>
        <p:nvGrpSpPr>
          <p:cNvPr id="16" name="Группа 60"/>
          <p:cNvGrpSpPr/>
          <p:nvPr/>
        </p:nvGrpSpPr>
        <p:grpSpPr>
          <a:xfrm>
            <a:off x="3622008" y="980728"/>
            <a:ext cx="1238024" cy="233541"/>
            <a:chOff x="1155700" y="1263650"/>
            <a:chExt cx="1447800" cy="257328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155700" y="1263650"/>
              <a:ext cx="1447800" cy="2573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55700" y="1263650"/>
              <a:ext cx="1447800" cy="237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</a:p>
          </p:txBody>
        </p:sp>
      </p:grpSp>
      <p:cxnSp>
        <p:nvCxnSpPr>
          <p:cNvPr id="37" name="Прямая со стрелкой 36"/>
          <p:cNvCxnSpPr>
            <a:stCxn id="23" idx="2"/>
            <a:endCxn id="69" idx="2"/>
          </p:cNvCxnSpPr>
          <p:nvPr/>
        </p:nvCxnSpPr>
        <p:spPr>
          <a:xfrm>
            <a:off x="4241020" y="1214269"/>
            <a:ext cx="870945" cy="270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4932040" y="1844824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939962" y="322149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>
            <a:off x="5939962" y="3725554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>
            <a:off x="5939962" y="4013586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4571809" y="2645434"/>
            <a:ext cx="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87"/>
          <p:cNvGrpSpPr/>
          <p:nvPr/>
        </p:nvGrpSpPr>
        <p:grpSpPr>
          <a:xfrm rot="5400000">
            <a:off x="1266666" y="2364436"/>
            <a:ext cx="345782" cy="1368342"/>
            <a:chOff x="3898900" y="5073650"/>
            <a:chExt cx="381000" cy="1371600"/>
          </a:xfrm>
        </p:grpSpPr>
        <p:sp>
          <p:nvSpPr>
            <p:cNvPr id="124" name="object 79"/>
            <p:cNvSpPr txBox="1"/>
            <p:nvPr/>
          </p:nvSpPr>
          <p:spPr>
            <a:xfrm>
              <a:off x="4045773" y="5226055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Педагог – психолог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Прямоугольник 124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6" name="Группа 487"/>
          <p:cNvGrpSpPr/>
          <p:nvPr/>
        </p:nvGrpSpPr>
        <p:grpSpPr>
          <a:xfrm rot="5400000">
            <a:off x="6667266" y="2998250"/>
            <a:ext cx="345782" cy="1368342"/>
            <a:chOff x="3898900" y="5073650"/>
            <a:chExt cx="381000" cy="1371600"/>
          </a:xfrm>
        </p:grpSpPr>
        <p:sp>
          <p:nvSpPr>
            <p:cNvPr id="140" name="object 79"/>
            <p:cNvSpPr txBox="1"/>
            <p:nvPr/>
          </p:nvSpPr>
          <p:spPr>
            <a:xfrm>
              <a:off x="4045773" y="5226059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Классные руководители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1" name="Прямоугольник 140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3" name="Группа 487"/>
          <p:cNvGrpSpPr/>
          <p:nvPr/>
        </p:nvGrpSpPr>
        <p:grpSpPr>
          <a:xfrm rot="5400000">
            <a:off x="6667266" y="973504"/>
            <a:ext cx="345782" cy="1368342"/>
            <a:chOff x="3898900" y="5073650"/>
            <a:chExt cx="381000" cy="1371600"/>
          </a:xfrm>
        </p:grpSpPr>
        <p:sp>
          <p:nvSpPr>
            <p:cNvPr id="109" name="object 79"/>
            <p:cNvSpPr txBox="1"/>
            <p:nvPr/>
          </p:nvSpPr>
          <p:spPr>
            <a:xfrm>
              <a:off x="4045773" y="5226054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ЗД по ВР, </a:t>
              </a:r>
              <a:r>
                <a:rPr lang="ru-RU" sz="800" dirty="0" err="1" smtClean="0">
                  <a:latin typeface="Times New Roman" pitchFamily="18" charset="0"/>
                  <a:cs typeface="Times New Roman" pitchFamily="18" charset="0"/>
                </a:rPr>
                <a:t>рук-ль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 СПС</a:t>
              </a:r>
            </a:p>
          </p:txBody>
        </p:sp>
        <p:sp>
          <p:nvSpPr>
            <p:cNvPr id="114" name="Прямоугольник 11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5" name="Группа 487"/>
          <p:cNvGrpSpPr/>
          <p:nvPr/>
        </p:nvGrpSpPr>
        <p:grpSpPr>
          <a:xfrm rot="5400000">
            <a:off x="2850842" y="2364436"/>
            <a:ext cx="345782" cy="1368342"/>
            <a:chOff x="3898900" y="5073650"/>
            <a:chExt cx="381000" cy="1371600"/>
          </a:xfrm>
        </p:grpSpPr>
        <p:sp>
          <p:nvSpPr>
            <p:cNvPr id="117" name="object 79"/>
            <p:cNvSpPr txBox="1"/>
            <p:nvPr/>
          </p:nvSpPr>
          <p:spPr>
            <a:xfrm>
              <a:off x="4045773" y="5226056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Социальный  педагог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Прямоугольник 119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2" name="Группа 487"/>
          <p:cNvGrpSpPr/>
          <p:nvPr/>
        </p:nvGrpSpPr>
        <p:grpSpPr>
          <a:xfrm rot="5400000">
            <a:off x="4435018" y="2364436"/>
            <a:ext cx="345782" cy="1368342"/>
            <a:chOff x="3898900" y="5073650"/>
            <a:chExt cx="381000" cy="1371600"/>
          </a:xfrm>
        </p:grpSpPr>
        <p:sp>
          <p:nvSpPr>
            <p:cNvPr id="123" name="object 79"/>
            <p:cNvSpPr txBox="1"/>
            <p:nvPr/>
          </p:nvSpPr>
          <p:spPr>
            <a:xfrm>
              <a:off x="3977948" y="5226058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Медицинский работник</a:t>
              </a:r>
            </a:p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 (по согласования) 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Прямоугольник 125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0" name="Группа 487"/>
          <p:cNvGrpSpPr/>
          <p:nvPr/>
        </p:nvGrpSpPr>
        <p:grpSpPr>
          <a:xfrm rot="5400000">
            <a:off x="6019194" y="2364436"/>
            <a:ext cx="345782" cy="1368342"/>
            <a:chOff x="3898900" y="5073650"/>
            <a:chExt cx="381000" cy="1371600"/>
          </a:xfrm>
        </p:grpSpPr>
        <p:sp>
          <p:nvSpPr>
            <p:cNvPr id="134" name="object 79"/>
            <p:cNvSpPr txBox="1"/>
            <p:nvPr/>
          </p:nvSpPr>
          <p:spPr>
            <a:xfrm>
              <a:off x="3977948" y="5226058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spc="-31" dirty="0" smtClean="0">
                  <a:latin typeface="Times New Roman" pitchFamily="18" charset="0"/>
                  <a:cs typeface="Times New Roman" pitchFamily="18" charset="0"/>
                </a:rPr>
                <a:t>Иные педагогические работники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8" name="Прямоугольник 137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9" name="Группа 487"/>
          <p:cNvGrpSpPr/>
          <p:nvPr/>
        </p:nvGrpSpPr>
        <p:grpSpPr>
          <a:xfrm rot="5400000">
            <a:off x="7387346" y="1558090"/>
            <a:ext cx="345782" cy="1368342"/>
            <a:chOff x="3898900" y="5073650"/>
            <a:chExt cx="381000" cy="1371600"/>
          </a:xfrm>
        </p:grpSpPr>
        <p:sp>
          <p:nvSpPr>
            <p:cNvPr id="143" name="object 79"/>
            <p:cNvSpPr txBox="1"/>
            <p:nvPr/>
          </p:nvSpPr>
          <p:spPr>
            <a:xfrm>
              <a:off x="3977948" y="5226060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Инспектор ПДН </a:t>
              </a:r>
            </a:p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(по согласованию) 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Прямоугольник 14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5" name="Группа 487"/>
          <p:cNvGrpSpPr/>
          <p:nvPr/>
        </p:nvGrpSpPr>
        <p:grpSpPr>
          <a:xfrm rot="5400000">
            <a:off x="5035601" y="876977"/>
            <a:ext cx="440569" cy="2808312"/>
            <a:chOff x="3898900" y="5073650"/>
            <a:chExt cx="381000" cy="1371600"/>
          </a:xfrm>
        </p:grpSpPr>
        <p:sp>
          <p:nvSpPr>
            <p:cNvPr id="146" name="object 79"/>
            <p:cNvSpPr txBox="1"/>
            <p:nvPr/>
          </p:nvSpPr>
          <p:spPr>
            <a:xfrm>
              <a:off x="4007132" y="5226057"/>
              <a:ext cx="21293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Совет по профилактике безнадзорности и правонарушений при </a:t>
              </a:r>
              <a:r>
                <a:rPr lang="ru-RU" sz="800" dirty="0">
                  <a:latin typeface="Times New Roman" pitchFamily="18" charset="0"/>
                  <a:cs typeface="Times New Roman" pitchFamily="18" charset="0"/>
                </a:rPr>
                <a:t>М</a:t>
              </a: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БОУ СОШ № 196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7" name="Прямоугольник 146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50" name="Прямая соединительная линия 149"/>
          <p:cNvCxnSpPr/>
          <p:nvPr/>
        </p:nvCxnSpPr>
        <p:spPr>
          <a:xfrm>
            <a:off x="1187434" y="2645434"/>
            <a:ext cx="504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/>
          <p:nvPr/>
        </p:nvCxnSpPr>
        <p:spPr>
          <a:xfrm>
            <a:off x="6227994" y="2645434"/>
            <a:ext cx="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>
            <a:stCxn id="147" idx="1"/>
          </p:cNvCxnSpPr>
          <p:nvPr/>
        </p:nvCxnSpPr>
        <p:spPr>
          <a:xfrm>
            <a:off x="6660042" y="2281133"/>
            <a:ext cx="216024" cy="4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>
            <a:off x="3059642" y="2645434"/>
            <a:ext cx="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/>
          <p:nvPr/>
        </p:nvCxnSpPr>
        <p:spPr>
          <a:xfrm>
            <a:off x="1187434" y="2645434"/>
            <a:ext cx="1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Группа 487"/>
          <p:cNvGrpSpPr/>
          <p:nvPr/>
        </p:nvGrpSpPr>
        <p:grpSpPr>
          <a:xfrm rot="5400000">
            <a:off x="6667266" y="3430298"/>
            <a:ext cx="345782" cy="1368342"/>
            <a:chOff x="3898900" y="5073650"/>
            <a:chExt cx="381000" cy="1371600"/>
          </a:xfrm>
        </p:grpSpPr>
        <p:sp>
          <p:nvSpPr>
            <p:cNvPr id="157" name="object 79"/>
            <p:cNvSpPr txBox="1"/>
            <p:nvPr/>
          </p:nvSpPr>
          <p:spPr>
            <a:xfrm>
              <a:off x="4045773" y="5226060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Учителя -предметники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8" name="Прямоугольник 157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59" name="Прямая со стрелкой 158"/>
          <p:cNvCxnSpPr/>
          <p:nvPr/>
        </p:nvCxnSpPr>
        <p:spPr>
          <a:xfrm>
            <a:off x="4283778" y="2501418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Группа 487"/>
          <p:cNvGrpSpPr/>
          <p:nvPr/>
        </p:nvGrpSpPr>
        <p:grpSpPr>
          <a:xfrm rot="5400000">
            <a:off x="1871510" y="2825456"/>
            <a:ext cx="288030" cy="1512168"/>
            <a:chOff x="3898900" y="5073650"/>
            <a:chExt cx="507996" cy="1371600"/>
          </a:xfrm>
        </p:grpSpPr>
        <p:sp>
          <p:nvSpPr>
            <p:cNvPr id="162" name="object 79"/>
            <p:cNvSpPr txBox="1"/>
            <p:nvPr/>
          </p:nvSpPr>
          <p:spPr>
            <a:xfrm>
              <a:off x="3972638" y="5226061"/>
              <a:ext cx="434258" cy="1106169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Дошкольное отделение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" name="Прямоугольник 162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4" name="Группа 487"/>
          <p:cNvGrpSpPr/>
          <p:nvPr/>
        </p:nvGrpSpPr>
        <p:grpSpPr>
          <a:xfrm rot="5400000">
            <a:off x="1583478" y="3473526"/>
            <a:ext cx="216024" cy="864096"/>
            <a:chOff x="3898900" y="5073650"/>
            <a:chExt cx="381000" cy="1371600"/>
          </a:xfrm>
        </p:grpSpPr>
        <p:sp>
          <p:nvSpPr>
            <p:cNvPr id="165" name="object 79"/>
            <p:cNvSpPr txBox="1"/>
            <p:nvPr/>
          </p:nvSpPr>
          <p:spPr>
            <a:xfrm>
              <a:off x="3985160" y="5226060"/>
              <a:ext cx="217130" cy="1106169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Школа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" name="Прямоугольник 165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7" name="Прямая соединительная линия 166"/>
          <p:cNvCxnSpPr/>
          <p:nvPr/>
        </p:nvCxnSpPr>
        <p:spPr>
          <a:xfrm>
            <a:off x="1043418" y="322149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>
            <a:off x="1043418" y="3509530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>
            <a:off x="1043418" y="3869570"/>
            <a:ext cx="215834" cy="3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" name="Группа 487"/>
          <p:cNvGrpSpPr/>
          <p:nvPr/>
        </p:nvGrpSpPr>
        <p:grpSpPr>
          <a:xfrm rot="5400000">
            <a:off x="1482880" y="973504"/>
            <a:ext cx="345782" cy="1368342"/>
            <a:chOff x="3898900" y="5073650"/>
            <a:chExt cx="381000" cy="1371600"/>
          </a:xfrm>
        </p:grpSpPr>
        <p:sp>
          <p:nvSpPr>
            <p:cNvPr id="173" name="object 79"/>
            <p:cNvSpPr txBox="1"/>
            <p:nvPr/>
          </p:nvSpPr>
          <p:spPr>
            <a:xfrm>
              <a:off x="3977948" y="5226056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ЗД по УВР уровень НОО, председатель </a:t>
              </a:r>
              <a:r>
                <a:rPr lang="ru-RU" sz="800" dirty="0" err="1" smtClean="0">
                  <a:latin typeface="Times New Roman" pitchFamily="18" charset="0"/>
                  <a:cs typeface="Times New Roman" pitchFamily="18" charset="0"/>
                </a:rPr>
                <a:t>ППк</a:t>
              </a:r>
              <a:endParaRPr lang="ru-RU" sz="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" name="Прямоугольник 173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5" name="Группа 487"/>
          <p:cNvGrpSpPr/>
          <p:nvPr/>
        </p:nvGrpSpPr>
        <p:grpSpPr>
          <a:xfrm rot="5400000">
            <a:off x="2155281" y="885499"/>
            <a:ext cx="440569" cy="2808312"/>
            <a:chOff x="3898900" y="5073650"/>
            <a:chExt cx="381000" cy="1371600"/>
          </a:xfrm>
        </p:grpSpPr>
        <p:sp>
          <p:nvSpPr>
            <p:cNvPr id="176" name="object 79"/>
            <p:cNvSpPr txBox="1"/>
            <p:nvPr/>
          </p:nvSpPr>
          <p:spPr>
            <a:xfrm>
              <a:off x="4060364" y="5226057"/>
              <a:ext cx="106465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Психолого-педагогический консилиум</a:t>
              </a:r>
              <a:endParaRPr sz="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7" name="Прямоугольник 176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78" name="Прямая со стрелкой 177"/>
          <p:cNvCxnSpPr/>
          <p:nvPr/>
        </p:nvCxnSpPr>
        <p:spPr>
          <a:xfrm>
            <a:off x="2195546" y="2501418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 стрелкой 181"/>
          <p:cNvCxnSpPr>
            <a:stCxn id="24" idx="1"/>
            <a:endCxn id="174" idx="2"/>
          </p:cNvCxnSpPr>
          <p:nvPr/>
        </p:nvCxnSpPr>
        <p:spPr>
          <a:xfrm flipH="1">
            <a:off x="1655771" y="1088450"/>
            <a:ext cx="1966237" cy="396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>
            <a:endCxn id="188" idx="0"/>
          </p:cNvCxnSpPr>
          <p:nvPr/>
        </p:nvCxnSpPr>
        <p:spPr>
          <a:xfrm flipV="1">
            <a:off x="3347864" y="1830566"/>
            <a:ext cx="36099" cy="230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6" name="Группа 487"/>
          <p:cNvGrpSpPr/>
          <p:nvPr/>
        </p:nvGrpSpPr>
        <p:grpSpPr>
          <a:xfrm rot="5400000">
            <a:off x="3211072" y="973504"/>
            <a:ext cx="345782" cy="1368342"/>
            <a:chOff x="3898900" y="5073650"/>
            <a:chExt cx="381000" cy="1371600"/>
          </a:xfrm>
        </p:grpSpPr>
        <p:sp>
          <p:nvSpPr>
            <p:cNvPr id="187" name="object 79"/>
            <p:cNvSpPr txBox="1"/>
            <p:nvPr/>
          </p:nvSpPr>
          <p:spPr>
            <a:xfrm>
              <a:off x="4045773" y="5226055"/>
              <a:ext cx="135650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Логопедический пункт</a:t>
              </a:r>
            </a:p>
          </p:txBody>
        </p:sp>
        <p:sp>
          <p:nvSpPr>
            <p:cNvPr id="188" name="Прямоугольник 187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89" name="Прямая со стрелкой 188"/>
          <p:cNvCxnSpPr/>
          <p:nvPr/>
        </p:nvCxnSpPr>
        <p:spPr>
          <a:xfrm>
            <a:off x="1403648" y="1844824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Группа 487"/>
          <p:cNvGrpSpPr/>
          <p:nvPr/>
        </p:nvGrpSpPr>
        <p:grpSpPr>
          <a:xfrm rot="5400000">
            <a:off x="4939074" y="973504"/>
            <a:ext cx="345782" cy="1368342"/>
            <a:chOff x="3898900" y="5073650"/>
            <a:chExt cx="381000" cy="1371600"/>
          </a:xfrm>
        </p:grpSpPr>
        <p:sp>
          <p:nvSpPr>
            <p:cNvPr id="68" name="object 79"/>
            <p:cNvSpPr txBox="1"/>
            <p:nvPr/>
          </p:nvSpPr>
          <p:spPr>
            <a:xfrm>
              <a:off x="3977948" y="5226056"/>
              <a:ext cx="271299" cy="1106170"/>
            </a:xfrm>
            <a:prstGeom prst="rect">
              <a:avLst/>
            </a:prstGeom>
          </p:spPr>
          <p:txBody>
            <a:bodyPr vert="vert270" wrap="square" lIns="0" tIns="635" rIns="0" bIns="0" rtlCol="0">
              <a:spAutoFit/>
            </a:bodyPr>
            <a:lstStyle/>
            <a:p>
              <a:pPr algn="ctr">
                <a:spcBef>
                  <a:spcPts val="4"/>
                </a:spcBef>
              </a:pPr>
              <a:r>
                <a:rPr lang="ru-RU" sz="800" dirty="0" smtClean="0">
                  <a:latin typeface="Times New Roman" pitchFamily="18" charset="0"/>
                  <a:cs typeface="Times New Roman" pitchFamily="18" charset="0"/>
                </a:rPr>
                <a:t>ЗД по УВР, уровни  ООО и СОО</a:t>
              </a:r>
            </a:p>
          </p:txBody>
        </p:sp>
        <p:sp>
          <p:nvSpPr>
            <p:cNvPr id="69" name="Прямоугольник 68"/>
            <p:cNvSpPr/>
            <p:nvPr/>
          </p:nvSpPr>
          <p:spPr>
            <a:xfrm rot="5400000">
              <a:off x="3403600" y="5568950"/>
              <a:ext cx="1371600" cy="3810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1" name="Прямая со стрелкой 70"/>
          <p:cNvCxnSpPr/>
          <p:nvPr/>
        </p:nvCxnSpPr>
        <p:spPr>
          <a:xfrm>
            <a:off x="6228184" y="1844824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24" idx="3"/>
            <a:endCxn id="114" idx="2"/>
          </p:cNvCxnSpPr>
          <p:nvPr/>
        </p:nvCxnSpPr>
        <p:spPr>
          <a:xfrm>
            <a:off x="4860032" y="1088450"/>
            <a:ext cx="1980125" cy="396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69" idx="3"/>
            <a:endCxn id="188" idx="1"/>
          </p:cNvCxnSpPr>
          <p:nvPr/>
        </p:nvCxnSpPr>
        <p:spPr>
          <a:xfrm flipH="1">
            <a:off x="4068134" y="1657675"/>
            <a:ext cx="3596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Группа 704"/>
          <p:cNvGrpSpPr/>
          <p:nvPr/>
        </p:nvGrpSpPr>
        <p:grpSpPr>
          <a:xfrm>
            <a:off x="1547664" y="4725140"/>
            <a:ext cx="5082413" cy="338554"/>
            <a:chOff x="1841500" y="6750049"/>
            <a:chExt cx="685800" cy="373037"/>
          </a:xfrm>
        </p:grpSpPr>
        <p:sp>
          <p:nvSpPr>
            <p:cNvPr id="87" name="Прямоугольник 86"/>
            <p:cNvSpPr/>
            <p:nvPr/>
          </p:nvSpPr>
          <p:spPr>
            <a:xfrm>
              <a:off x="1841500" y="6750051"/>
              <a:ext cx="685800" cy="228600"/>
            </a:xfrm>
            <a:prstGeom prst="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841500" y="6750049"/>
              <a:ext cx="685800" cy="373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spc="-39" dirty="0">
                  <a:latin typeface="Times New Roman" pitchFamily="18" charset="0"/>
                  <a:cs typeface="Times New Roman" pitchFamily="18" charset="0"/>
                </a:rPr>
                <a:t>Субъекты</a:t>
              </a:r>
              <a:r>
                <a:rPr lang="ru-RU" sz="800" spc="7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26" dirty="0">
                  <a:latin typeface="Times New Roman" pitchFamily="18" charset="0"/>
                  <a:cs typeface="Times New Roman" pitchFamily="18" charset="0"/>
                </a:rPr>
                <a:t>образовательных</a:t>
              </a:r>
              <a:r>
                <a:rPr lang="ru-RU" sz="800" spc="79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35" dirty="0">
                  <a:latin typeface="Times New Roman" pitchFamily="18" charset="0"/>
                  <a:cs typeface="Times New Roman" pitchFamily="18" charset="0"/>
                </a:rPr>
                <a:t>отношений</a:t>
              </a:r>
              <a:r>
                <a:rPr lang="ru-RU" sz="800" spc="7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179" dirty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ru-RU" sz="800" spc="3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48" dirty="0">
                  <a:latin typeface="Times New Roman" pitchFamily="18" charset="0"/>
                  <a:cs typeface="Times New Roman" pitchFamily="18" charset="0"/>
                </a:rPr>
                <a:t>педагоги,</a:t>
              </a:r>
              <a:r>
                <a:rPr lang="ru-RU" sz="800" spc="22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26" dirty="0">
                  <a:latin typeface="Times New Roman" pitchFamily="18" charset="0"/>
                  <a:cs typeface="Times New Roman" pitchFamily="18" charset="0"/>
                </a:rPr>
                <a:t>обучающиеся,</a:t>
              </a:r>
              <a:r>
                <a:rPr lang="ru-RU" sz="800" spc="35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800" spc="-31" dirty="0">
                  <a:latin typeface="Times New Roman" pitchFamily="18" charset="0"/>
                  <a:cs typeface="Times New Roman" pitchFamily="18" charset="0"/>
                </a:rPr>
                <a:t>родители</a:t>
              </a:r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356</Words>
  <Application>Microsoft Office PowerPoint</Application>
  <PresentationFormat>Экран (4:3)</PresentationFormat>
  <Paragraphs>107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Михайловна</dc:creator>
  <cp:lastModifiedBy>Наталья Михайловна</cp:lastModifiedBy>
  <cp:revision>43</cp:revision>
  <cp:lastPrinted>2025-06-03T09:21:22Z</cp:lastPrinted>
  <dcterms:created xsi:type="dcterms:W3CDTF">2023-12-04T07:34:20Z</dcterms:created>
  <dcterms:modified xsi:type="dcterms:W3CDTF">2025-06-03T09:27:23Z</dcterms:modified>
</cp:coreProperties>
</file>