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F7AA-C87C-410F-8DB3-F3D5226C466E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D93-A5AD-49D9-BA8E-29709BE7B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F7AA-C87C-410F-8DB3-F3D5226C466E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D93-A5AD-49D9-BA8E-29709BE7B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F7AA-C87C-410F-8DB3-F3D5226C466E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D93-A5AD-49D9-BA8E-29709BE7B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F7AA-C87C-410F-8DB3-F3D5226C466E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D93-A5AD-49D9-BA8E-29709BE7B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F7AA-C87C-410F-8DB3-F3D5226C466E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D93-A5AD-49D9-BA8E-29709BE7B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F7AA-C87C-410F-8DB3-F3D5226C466E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D93-A5AD-49D9-BA8E-29709BE7B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F7AA-C87C-410F-8DB3-F3D5226C466E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D93-A5AD-49D9-BA8E-29709BE7B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F7AA-C87C-410F-8DB3-F3D5226C466E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D93-A5AD-49D9-BA8E-29709BE7B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F7AA-C87C-410F-8DB3-F3D5226C466E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D93-A5AD-49D9-BA8E-29709BE7B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F7AA-C87C-410F-8DB3-F3D5226C466E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D93-A5AD-49D9-BA8E-29709BE7B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F7AA-C87C-410F-8DB3-F3D5226C466E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D93-A5AD-49D9-BA8E-29709BE7B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BF7AA-C87C-410F-8DB3-F3D5226C466E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6DD93-A5AD-49D9-BA8E-29709BE7B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8" name="Прямая соединительная линия 467"/>
          <p:cNvCxnSpPr/>
          <p:nvPr/>
        </p:nvCxnSpPr>
        <p:spPr>
          <a:xfrm flipV="1">
            <a:off x="6787411" y="3014062"/>
            <a:ext cx="0" cy="69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Группа 454"/>
          <p:cNvGrpSpPr/>
          <p:nvPr/>
        </p:nvGrpSpPr>
        <p:grpSpPr>
          <a:xfrm>
            <a:off x="6200978" y="3429003"/>
            <a:ext cx="781910" cy="307777"/>
            <a:chOff x="1155700" y="1263650"/>
            <a:chExt cx="1447800" cy="190871"/>
          </a:xfrm>
        </p:grpSpPr>
        <p:sp>
          <p:nvSpPr>
            <p:cNvPr id="456" name="Прямоугольник 455"/>
            <p:cNvSpPr/>
            <p:nvPr/>
          </p:nvSpPr>
          <p:spPr>
            <a:xfrm>
              <a:off x="1155700" y="1263650"/>
              <a:ext cx="1447800" cy="171552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7" name="TextBox 456"/>
            <p:cNvSpPr txBox="1"/>
            <p:nvPr/>
          </p:nvSpPr>
          <p:spPr>
            <a:xfrm>
              <a:off x="1155700" y="1263650"/>
              <a:ext cx="1447800" cy="190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Служба ОТ и ТБ</a:t>
              </a:r>
            </a:p>
          </p:txBody>
        </p:sp>
      </p:grpSp>
      <p:grpSp>
        <p:nvGrpSpPr>
          <p:cNvPr id="8" name="Группа 451"/>
          <p:cNvGrpSpPr/>
          <p:nvPr/>
        </p:nvGrpSpPr>
        <p:grpSpPr>
          <a:xfrm>
            <a:off x="7699639" y="3705625"/>
            <a:ext cx="781910" cy="307259"/>
            <a:chOff x="1155700" y="1263650"/>
            <a:chExt cx="1447800" cy="190550"/>
          </a:xfrm>
        </p:grpSpPr>
        <p:sp>
          <p:nvSpPr>
            <p:cNvPr id="453" name="Прямоугольник 452"/>
            <p:cNvSpPr/>
            <p:nvPr/>
          </p:nvSpPr>
          <p:spPr>
            <a:xfrm>
              <a:off x="1155700" y="1263650"/>
              <a:ext cx="1447800" cy="171552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4" name="TextBox 453"/>
            <p:cNvSpPr txBox="1"/>
            <p:nvPr/>
          </p:nvSpPr>
          <p:spPr>
            <a:xfrm>
              <a:off x="1155700" y="1263650"/>
              <a:ext cx="1447800" cy="190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Зав. хоз. отделом</a:t>
              </a:r>
            </a:p>
          </p:txBody>
        </p:sp>
      </p:grpSp>
      <p:cxnSp>
        <p:nvCxnSpPr>
          <p:cNvPr id="444" name="Прямая соединительная линия 443"/>
          <p:cNvCxnSpPr/>
          <p:nvPr/>
        </p:nvCxnSpPr>
        <p:spPr>
          <a:xfrm flipV="1">
            <a:off x="4637159" y="1700092"/>
            <a:ext cx="0" cy="4149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729630" y="247811"/>
            <a:ext cx="3684741" cy="296401"/>
          </a:xfrm>
          <a:prstGeom prst="rect">
            <a:avLst/>
          </a:prstGeom>
          <a:noFill/>
        </p:spPr>
        <p:txBody>
          <a:bodyPr wrap="square" lIns="80175" tIns="40087" rIns="80175" bIns="40087" rtlCol="0"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Модель управления МБОУ СОШ № 196</a:t>
            </a:r>
          </a:p>
        </p:txBody>
      </p:sp>
      <p:grpSp>
        <p:nvGrpSpPr>
          <p:cNvPr id="9" name="Группа 25"/>
          <p:cNvGrpSpPr/>
          <p:nvPr/>
        </p:nvGrpSpPr>
        <p:grpSpPr>
          <a:xfrm>
            <a:off x="988247" y="801060"/>
            <a:ext cx="2410888" cy="215444"/>
            <a:chOff x="1155700" y="882650"/>
            <a:chExt cx="2819400" cy="237387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155700" y="882650"/>
              <a:ext cx="2819400" cy="2286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155700" y="882650"/>
              <a:ext cx="2819400" cy="237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Родительская конференция</a:t>
              </a:r>
            </a:p>
          </p:txBody>
        </p:sp>
      </p:grpSp>
      <p:grpSp>
        <p:nvGrpSpPr>
          <p:cNvPr id="10" name="Группа 24"/>
          <p:cNvGrpSpPr/>
          <p:nvPr/>
        </p:nvGrpSpPr>
        <p:grpSpPr>
          <a:xfrm>
            <a:off x="1444361" y="1146842"/>
            <a:ext cx="1238024" cy="233541"/>
            <a:chOff x="1155700" y="1263650"/>
            <a:chExt cx="1447800" cy="25732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155700" y="1263650"/>
              <a:ext cx="1447800" cy="257328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55700" y="1263650"/>
              <a:ext cx="1447800" cy="237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Совет родителей</a:t>
              </a:r>
            </a:p>
          </p:txBody>
        </p:sp>
      </p:grpSp>
      <p:sp>
        <p:nvSpPr>
          <p:cNvPr id="27" name="Прямоугольник 26"/>
          <p:cNvSpPr/>
          <p:nvPr/>
        </p:nvSpPr>
        <p:spPr>
          <a:xfrm>
            <a:off x="3724931" y="801060"/>
            <a:ext cx="2541207" cy="207469"/>
          </a:xfrm>
          <a:prstGeom prst="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80175" tIns="40087" rIns="80175" bIns="40087"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24931" y="801060"/>
            <a:ext cx="2541207" cy="207469"/>
          </a:xfrm>
          <a:prstGeom prst="rect">
            <a:avLst/>
          </a:prstGeom>
          <a:noFill/>
        </p:spPr>
        <p:txBody>
          <a:bodyPr wrap="square" lIns="80175" tIns="40087" rIns="80175" bIns="40087" rtlCol="0">
            <a:spAutoFit/>
          </a:bodyPr>
          <a:lstStyle/>
          <a:p>
            <a:pPr algn="ctr"/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Общее собрание трудового коллектива</a:t>
            </a:r>
          </a:p>
        </p:txBody>
      </p:sp>
      <p:grpSp>
        <p:nvGrpSpPr>
          <p:cNvPr id="11" name="Группа 38"/>
          <p:cNvGrpSpPr/>
          <p:nvPr/>
        </p:nvGrpSpPr>
        <p:grpSpPr>
          <a:xfrm>
            <a:off x="6591933" y="1120770"/>
            <a:ext cx="1238024" cy="233541"/>
            <a:chOff x="1155700" y="1263650"/>
            <a:chExt cx="1447800" cy="257328"/>
          </a:xfrm>
        </p:grpSpPr>
        <p:sp>
          <p:nvSpPr>
            <p:cNvPr id="40" name="Прямоугольник 39"/>
            <p:cNvSpPr/>
            <p:nvPr/>
          </p:nvSpPr>
          <p:spPr>
            <a:xfrm>
              <a:off x="1155700" y="1263650"/>
              <a:ext cx="1447800" cy="257328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155700" y="1263650"/>
              <a:ext cx="1447800" cy="237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Педагогический совет</a:t>
              </a:r>
            </a:p>
          </p:txBody>
        </p:sp>
      </p:grpSp>
      <p:grpSp>
        <p:nvGrpSpPr>
          <p:cNvPr id="13" name="Группа 44"/>
          <p:cNvGrpSpPr/>
          <p:nvPr/>
        </p:nvGrpSpPr>
        <p:grpSpPr>
          <a:xfrm>
            <a:off x="7308684" y="1976718"/>
            <a:ext cx="1563819" cy="215444"/>
            <a:chOff x="1155700" y="1263650"/>
            <a:chExt cx="1447800" cy="269828"/>
          </a:xfrm>
        </p:grpSpPr>
        <p:sp>
          <p:nvSpPr>
            <p:cNvPr id="46" name="Прямоугольник 45"/>
            <p:cNvSpPr/>
            <p:nvPr/>
          </p:nvSpPr>
          <p:spPr>
            <a:xfrm>
              <a:off x="1155700" y="1263650"/>
              <a:ext cx="1447800" cy="257328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155700" y="1263650"/>
              <a:ext cx="1447800" cy="26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Специалист по кадрам</a:t>
              </a:r>
            </a:p>
          </p:txBody>
        </p:sp>
      </p:grpSp>
      <p:grpSp>
        <p:nvGrpSpPr>
          <p:cNvPr id="14" name="Группа 47"/>
          <p:cNvGrpSpPr/>
          <p:nvPr/>
        </p:nvGrpSpPr>
        <p:grpSpPr>
          <a:xfrm>
            <a:off x="7308684" y="1423466"/>
            <a:ext cx="1563819" cy="215444"/>
            <a:chOff x="1155700" y="1263650"/>
            <a:chExt cx="1447800" cy="267219"/>
          </a:xfrm>
        </p:grpSpPr>
        <p:sp>
          <p:nvSpPr>
            <p:cNvPr id="49" name="Прямоугольник 48"/>
            <p:cNvSpPr/>
            <p:nvPr/>
          </p:nvSpPr>
          <p:spPr>
            <a:xfrm>
              <a:off x="1155700" y="1263650"/>
              <a:ext cx="1447800" cy="257328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155700" y="1263650"/>
              <a:ext cx="1447800" cy="267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Секретарь учебной части</a:t>
              </a:r>
            </a:p>
          </p:txBody>
        </p:sp>
      </p:grpSp>
      <p:grpSp>
        <p:nvGrpSpPr>
          <p:cNvPr id="15" name="Группа 54"/>
          <p:cNvGrpSpPr/>
          <p:nvPr/>
        </p:nvGrpSpPr>
        <p:grpSpPr>
          <a:xfrm>
            <a:off x="792769" y="2253343"/>
            <a:ext cx="5668846" cy="215445"/>
            <a:chOff x="1155700" y="1263650"/>
            <a:chExt cx="1447800" cy="267220"/>
          </a:xfrm>
        </p:grpSpPr>
        <p:sp>
          <p:nvSpPr>
            <p:cNvPr id="56" name="Прямоугольник 55"/>
            <p:cNvSpPr/>
            <p:nvPr/>
          </p:nvSpPr>
          <p:spPr>
            <a:xfrm>
              <a:off x="1155700" y="1263650"/>
              <a:ext cx="1447800" cy="257328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155700" y="1263651"/>
              <a:ext cx="1447800" cy="267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Административный совет</a:t>
              </a:r>
            </a:p>
          </p:txBody>
        </p:sp>
      </p:grpSp>
      <p:grpSp>
        <p:nvGrpSpPr>
          <p:cNvPr id="16" name="Группа 57"/>
          <p:cNvGrpSpPr/>
          <p:nvPr/>
        </p:nvGrpSpPr>
        <p:grpSpPr>
          <a:xfrm>
            <a:off x="6591933" y="2253342"/>
            <a:ext cx="2085093" cy="207470"/>
            <a:chOff x="1155700" y="1263649"/>
            <a:chExt cx="1447800" cy="257329"/>
          </a:xfrm>
        </p:grpSpPr>
        <p:sp>
          <p:nvSpPr>
            <p:cNvPr id="59" name="Прямоугольник 58"/>
            <p:cNvSpPr/>
            <p:nvPr/>
          </p:nvSpPr>
          <p:spPr>
            <a:xfrm>
              <a:off x="1155700" y="1263650"/>
              <a:ext cx="1447800" cy="257328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155700" y="1263649"/>
              <a:ext cx="1447800" cy="248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Финансово-хозяйственная деятельность</a:t>
              </a:r>
            </a:p>
          </p:txBody>
        </p:sp>
      </p:grpSp>
      <p:grpSp>
        <p:nvGrpSpPr>
          <p:cNvPr id="17" name="Группа 60"/>
          <p:cNvGrpSpPr/>
          <p:nvPr/>
        </p:nvGrpSpPr>
        <p:grpSpPr>
          <a:xfrm>
            <a:off x="3985568" y="1492624"/>
            <a:ext cx="1238024" cy="233541"/>
            <a:chOff x="1155700" y="1263650"/>
            <a:chExt cx="1447800" cy="257328"/>
          </a:xfrm>
        </p:grpSpPr>
        <p:sp>
          <p:nvSpPr>
            <p:cNvPr id="62" name="Прямоугольник 61"/>
            <p:cNvSpPr/>
            <p:nvPr/>
          </p:nvSpPr>
          <p:spPr>
            <a:xfrm>
              <a:off x="1155700" y="1263650"/>
              <a:ext cx="1447800" cy="25732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155700" y="1263650"/>
              <a:ext cx="1447800" cy="237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>
                  <a:latin typeface="Times New Roman" pitchFamily="18" charset="0"/>
                  <a:cs typeface="Times New Roman" pitchFamily="18" charset="0"/>
                </a:rPr>
                <a:t>Директор школы</a:t>
              </a:r>
            </a:p>
          </p:txBody>
        </p:sp>
      </p:grpSp>
      <p:grpSp>
        <p:nvGrpSpPr>
          <p:cNvPr id="18" name="Группа 66"/>
          <p:cNvGrpSpPr/>
          <p:nvPr/>
        </p:nvGrpSpPr>
        <p:grpSpPr>
          <a:xfrm>
            <a:off x="6722252" y="3014062"/>
            <a:ext cx="781910" cy="307259"/>
            <a:chOff x="1155700" y="1263650"/>
            <a:chExt cx="1447800" cy="190550"/>
          </a:xfrm>
        </p:grpSpPr>
        <p:sp>
          <p:nvSpPr>
            <p:cNvPr id="68" name="Прямоугольник 67"/>
            <p:cNvSpPr/>
            <p:nvPr/>
          </p:nvSpPr>
          <p:spPr>
            <a:xfrm>
              <a:off x="1155700" y="1263650"/>
              <a:ext cx="1447800" cy="1715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155700" y="1263650"/>
              <a:ext cx="1447800" cy="190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Начальник хоз. отдела</a:t>
              </a:r>
            </a:p>
          </p:txBody>
        </p:sp>
      </p:grpSp>
      <p:grpSp>
        <p:nvGrpSpPr>
          <p:cNvPr id="19" name="Группа 75"/>
          <p:cNvGrpSpPr/>
          <p:nvPr/>
        </p:nvGrpSpPr>
        <p:grpSpPr>
          <a:xfrm>
            <a:off x="2421748" y="2599124"/>
            <a:ext cx="1042546" cy="307783"/>
            <a:chOff x="1155698" y="1263650"/>
            <a:chExt cx="1689102" cy="190875"/>
          </a:xfrm>
        </p:grpSpPr>
        <p:sp>
          <p:nvSpPr>
            <p:cNvPr id="77" name="Прямоугольник 76"/>
            <p:cNvSpPr/>
            <p:nvPr/>
          </p:nvSpPr>
          <p:spPr>
            <a:xfrm>
              <a:off x="1155698" y="1263650"/>
              <a:ext cx="1689102" cy="171552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155700" y="1263654"/>
              <a:ext cx="1689100" cy="190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ЗД по УВР, уровень </a:t>
              </a:r>
              <a:r>
                <a:rPr lang="ru-RU" sz="700" dirty="0" smtClean="0">
                  <a:latin typeface="Times New Roman" pitchFamily="18" charset="0"/>
                  <a:cs typeface="Times New Roman" pitchFamily="18" charset="0"/>
                </a:rPr>
                <a:t>СОО, </a:t>
              </a:r>
              <a:r>
                <a:rPr lang="ru-RU" sz="700" dirty="0" err="1" smtClean="0">
                  <a:latin typeface="Times New Roman" pitchFamily="18" charset="0"/>
                  <a:cs typeface="Times New Roman" pitchFamily="18" charset="0"/>
                </a:rPr>
                <a:t>рук-ль</a:t>
              </a:r>
              <a:r>
                <a:rPr lang="ru-RU" sz="700" dirty="0" smtClean="0">
                  <a:latin typeface="Times New Roman" pitchFamily="18" charset="0"/>
                  <a:cs typeface="Times New Roman" pitchFamily="18" charset="0"/>
                </a:rPr>
                <a:t> НМС</a:t>
              </a:r>
              <a:endParaRPr lang="ru-RU" sz="7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99" name="Прямая со стрелкой 98"/>
          <p:cNvCxnSpPr/>
          <p:nvPr/>
        </p:nvCxnSpPr>
        <p:spPr>
          <a:xfrm flipH="1">
            <a:off x="466974" y="2322499"/>
            <a:ext cx="325796" cy="276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>
            <a:endCxn id="78" idx="0"/>
          </p:cNvCxnSpPr>
          <p:nvPr/>
        </p:nvCxnSpPr>
        <p:spPr>
          <a:xfrm flipH="1">
            <a:off x="2943022" y="2460812"/>
            <a:ext cx="65160" cy="1383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 стрелкой 102"/>
          <p:cNvCxnSpPr/>
          <p:nvPr/>
        </p:nvCxnSpPr>
        <p:spPr>
          <a:xfrm>
            <a:off x="4506841" y="2460812"/>
            <a:ext cx="0" cy="138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V="1">
            <a:off x="6070660" y="2944906"/>
            <a:ext cx="0" cy="2351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 стрелкой 108"/>
          <p:cNvCxnSpPr/>
          <p:nvPr/>
        </p:nvCxnSpPr>
        <p:spPr>
          <a:xfrm>
            <a:off x="7178366" y="2460812"/>
            <a:ext cx="0" cy="553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 стрелкой 112"/>
          <p:cNvCxnSpPr/>
          <p:nvPr/>
        </p:nvCxnSpPr>
        <p:spPr>
          <a:xfrm>
            <a:off x="8025435" y="2460812"/>
            <a:ext cx="0" cy="276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/>
          <p:nvPr/>
        </p:nvCxnSpPr>
        <p:spPr>
          <a:xfrm>
            <a:off x="4376522" y="2115030"/>
            <a:ext cx="2606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 стрелкой 120"/>
          <p:cNvCxnSpPr/>
          <p:nvPr/>
        </p:nvCxnSpPr>
        <p:spPr>
          <a:xfrm>
            <a:off x="4376523" y="2115030"/>
            <a:ext cx="0" cy="138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 стрелкой 122"/>
          <p:cNvCxnSpPr/>
          <p:nvPr/>
        </p:nvCxnSpPr>
        <p:spPr>
          <a:xfrm>
            <a:off x="6787411" y="2115030"/>
            <a:ext cx="0" cy="138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Группа 416"/>
          <p:cNvGrpSpPr/>
          <p:nvPr/>
        </p:nvGrpSpPr>
        <p:grpSpPr>
          <a:xfrm>
            <a:off x="2908777" y="3221524"/>
            <a:ext cx="1303183" cy="207476"/>
            <a:chOff x="3746500" y="4540242"/>
            <a:chExt cx="1066801" cy="228608"/>
          </a:xfrm>
        </p:grpSpPr>
        <p:sp>
          <p:nvSpPr>
            <p:cNvPr id="415" name="TextBox 414"/>
            <p:cNvSpPr txBox="1"/>
            <p:nvPr/>
          </p:nvSpPr>
          <p:spPr>
            <a:xfrm>
              <a:off x="3746500" y="4540242"/>
              <a:ext cx="1066800" cy="220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Зав. ООО и СОО</a:t>
              </a:r>
              <a:r>
                <a:rPr lang="ru-RU" sz="70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ru-RU" sz="7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6" name="Прямоугольник 415"/>
            <p:cNvSpPr/>
            <p:nvPr/>
          </p:nvSpPr>
          <p:spPr>
            <a:xfrm>
              <a:off x="3746500" y="4540250"/>
              <a:ext cx="1066801" cy="2286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422" name="Прямая со стрелкой 421"/>
          <p:cNvCxnSpPr/>
          <p:nvPr/>
        </p:nvCxnSpPr>
        <p:spPr>
          <a:xfrm flipH="1">
            <a:off x="3059832" y="2852936"/>
            <a:ext cx="20736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Группа 448"/>
          <p:cNvGrpSpPr/>
          <p:nvPr/>
        </p:nvGrpSpPr>
        <p:grpSpPr>
          <a:xfrm>
            <a:off x="7634480" y="3221531"/>
            <a:ext cx="781910" cy="276625"/>
            <a:chOff x="1155700" y="1263650"/>
            <a:chExt cx="1447800" cy="171552"/>
          </a:xfrm>
        </p:grpSpPr>
        <p:sp>
          <p:nvSpPr>
            <p:cNvPr id="450" name="Прямоугольник 449"/>
            <p:cNvSpPr/>
            <p:nvPr/>
          </p:nvSpPr>
          <p:spPr>
            <a:xfrm>
              <a:off x="1155700" y="1263650"/>
              <a:ext cx="1447800" cy="171552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1" name="TextBox 450"/>
            <p:cNvSpPr txBox="1"/>
            <p:nvPr/>
          </p:nvSpPr>
          <p:spPr>
            <a:xfrm>
              <a:off x="1155700" y="1263650"/>
              <a:ext cx="1447800" cy="1240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Бухгалтерия</a:t>
              </a:r>
            </a:p>
          </p:txBody>
        </p:sp>
      </p:grpSp>
      <p:cxnSp>
        <p:nvCxnSpPr>
          <p:cNvPr id="461" name="Прямая со стрелкой 460"/>
          <p:cNvCxnSpPr>
            <a:stCxn id="68" idx="1"/>
            <a:endCxn id="457" idx="0"/>
          </p:cNvCxnSpPr>
          <p:nvPr/>
        </p:nvCxnSpPr>
        <p:spPr>
          <a:xfrm flipH="1">
            <a:off x="6591933" y="3152375"/>
            <a:ext cx="130319" cy="276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Прямоугольник 70"/>
          <p:cNvSpPr/>
          <p:nvPr/>
        </p:nvSpPr>
        <p:spPr>
          <a:xfrm>
            <a:off x="5288750" y="2599124"/>
            <a:ext cx="1238024" cy="3457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80175" tIns="40087" rIns="80175" bIns="40087"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288750" y="2568491"/>
            <a:ext cx="1172865" cy="419511"/>
          </a:xfrm>
          <a:prstGeom prst="rect">
            <a:avLst/>
          </a:prstGeom>
          <a:noFill/>
        </p:spPr>
        <p:txBody>
          <a:bodyPr wrap="square" lIns="80175" tIns="40087" rIns="80175" bIns="40087" rtlCol="0">
            <a:spAutoFit/>
          </a:bodyPr>
          <a:lstStyle/>
          <a:p>
            <a:pPr algn="ctr"/>
            <a:r>
              <a:rPr lang="ru-RU" sz="700" dirty="0">
                <a:latin typeface="Times New Roman" pitchFamily="18" charset="0"/>
                <a:cs typeface="Times New Roman" pitchFamily="18" charset="0"/>
              </a:rPr>
              <a:t>ЗД по УВР уровень ООО и куратор по БОП, </a:t>
            </a:r>
            <a:r>
              <a:rPr lang="ru-RU" sz="700" dirty="0" smtClean="0">
                <a:latin typeface="Times New Roman" pitchFamily="18" charset="0"/>
                <a:cs typeface="Times New Roman" pitchFamily="18" charset="0"/>
              </a:rPr>
              <a:t>питанию, </a:t>
            </a:r>
            <a:r>
              <a:rPr lang="ru-RU" sz="700" dirty="0" err="1">
                <a:latin typeface="Times New Roman" pitchFamily="18" charset="0"/>
                <a:cs typeface="Times New Roman" pitchFamily="18" charset="0"/>
              </a:rPr>
              <a:t>обуч-ся</a:t>
            </a:r>
            <a:r>
              <a:rPr lang="ru-RU" sz="700" dirty="0">
                <a:latin typeface="Times New Roman" pitchFamily="18" charset="0"/>
                <a:cs typeface="Times New Roman" pitchFamily="18" charset="0"/>
              </a:rPr>
              <a:t> с ОВЗ</a:t>
            </a:r>
          </a:p>
        </p:txBody>
      </p:sp>
      <p:cxnSp>
        <p:nvCxnSpPr>
          <p:cNvPr id="470" name="Прямая со стрелкой 469"/>
          <p:cNvCxnSpPr/>
          <p:nvPr/>
        </p:nvCxnSpPr>
        <p:spPr>
          <a:xfrm>
            <a:off x="8025435" y="2944906"/>
            <a:ext cx="0" cy="276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Прямоугольник 64"/>
          <p:cNvSpPr/>
          <p:nvPr/>
        </p:nvSpPr>
        <p:spPr>
          <a:xfrm>
            <a:off x="7634480" y="2737437"/>
            <a:ext cx="781910" cy="276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80175" tIns="40087" rIns="80175" bIns="40087"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634480" y="2706803"/>
            <a:ext cx="781910" cy="296401"/>
          </a:xfrm>
          <a:prstGeom prst="rect">
            <a:avLst/>
          </a:prstGeom>
          <a:noFill/>
        </p:spPr>
        <p:txBody>
          <a:bodyPr wrap="square" lIns="80175" tIns="40087" rIns="80175" bIns="40087" rtlCol="0">
            <a:spAutoFit/>
          </a:bodyPr>
          <a:lstStyle/>
          <a:p>
            <a:pPr algn="ctr"/>
            <a:r>
              <a:rPr lang="ru-RU" sz="700" dirty="0">
                <a:latin typeface="Times New Roman" pitchFamily="18" charset="0"/>
                <a:cs typeface="Times New Roman" pitchFamily="18" charset="0"/>
              </a:rPr>
              <a:t>Главный бухгалтер</a:t>
            </a:r>
          </a:p>
        </p:txBody>
      </p:sp>
      <p:grpSp>
        <p:nvGrpSpPr>
          <p:cNvPr id="22" name="Группа 473"/>
          <p:cNvGrpSpPr/>
          <p:nvPr/>
        </p:nvGrpSpPr>
        <p:grpSpPr>
          <a:xfrm>
            <a:off x="1965634" y="3933636"/>
            <a:ext cx="2019933" cy="215444"/>
            <a:chOff x="1155700" y="882650"/>
            <a:chExt cx="2819400" cy="239705"/>
          </a:xfrm>
        </p:grpSpPr>
        <p:sp>
          <p:nvSpPr>
            <p:cNvPr id="475" name="Прямоугольник 474"/>
            <p:cNvSpPr/>
            <p:nvPr/>
          </p:nvSpPr>
          <p:spPr>
            <a:xfrm>
              <a:off x="1155700" y="882650"/>
              <a:ext cx="2819400" cy="2286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6" name="TextBox 475"/>
            <p:cNvSpPr txBox="1"/>
            <p:nvPr/>
          </p:nvSpPr>
          <p:spPr>
            <a:xfrm>
              <a:off x="1155700" y="882650"/>
              <a:ext cx="2819400" cy="2397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Научно-методический совет</a:t>
              </a:r>
            </a:p>
          </p:txBody>
        </p:sp>
      </p:grpSp>
      <p:grpSp>
        <p:nvGrpSpPr>
          <p:cNvPr id="23" name="Группа 476"/>
          <p:cNvGrpSpPr/>
          <p:nvPr/>
        </p:nvGrpSpPr>
        <p:grpSpPr>
          <a:xfrm>
            <a:off x="4376522" y="3636469"/>
            <a:ext cx="1628979" cy="215444"/>
            <a:chOff x="1155700" y="882650"/>
            <a:chExt cx="2819400" cy="237387"/>
          </a:xfrm>
        </p:grpSpPr>
        <p:sp>
          <p:nvSpPr>
            <p:cNvPr id="478" name="Прямоугольник 477"/>
            <p:cNvSpPr/>
            <p:nvPr/>
          </p:nvSpPr>
          <p:spPr>
            <a:xfrm>
              <a:off x="1155700" y="882650"/>
              <a:ext cx="2819400" cy="2286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9" name="TextBox 478"/>
            <p:cNvSpPr txBox="1"/>
            <p:nvPr/>
          </p:nvSpPr>
          <p:spPr>
            <a:xfrm>
              <a:off x="1155700" y="882650"/>
              <a:ext cx="2819400" cy="237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Воспитательный совет</a:t>
              </a:r>
            </a:p>
          </p:txBody>
        </p:sp>
      </p:grpSp>
      <p:grpSp>
        <p:nvGrpSpPr>
          <p:cNvPr id="24" name="Группа 484"/>
          <p:cNvGrpSpPr/>
          <p:nvPr/>
        </p:nvGrpSpPr>
        <p:grpSpPr>
          <a:xfrm rot="5400000">
            <a:off x="326662" y="3109200"/>
            <a:ext cx="345782" cy="847069"/>
            <a:chOff x="3898900" y="5073650"/>
            <a:chExt cx="381000" cy="1371600"/>
          </a:xfrm>
        </p:grpSpPr>
        <p:sp>
          <p:nvSpPr>
            <p:cNvPr id="486" name="object 79"/>
            <p:cNvSpPr txBox="1"/>
            <p:nvPr/>
          </p:nvSpPr>
          <p:spPr>
            <a:xfrm>
              <a:off x="4002315" y="5226052"/>
              <a:ext cx="118694" cy="1106169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sz="700" spc="-31" dirty="0">
                  <a:latin typeface="Times New Roman" pitchFamily="18" charset="0"/>
                  <a:cs typeface="Times New Roman" pitchFamily="18" charset="0"/>
                </a:rPr>
                <a:t>М</a:t>
              </a:r>
              <a:r>
                <a:rPr sz="700" dirty="0">
                  <a:latin typeface="Times New Roman" pitchFamily="18" charset="0"/>
                  <a:cs typeface="Times New Roman" pitchFamily="18" charset="0"/>
                </a:rPr>
                <a:t>О</a:t>
              </a:r>
              <a:r>
                <a:rPr sz="700" spc="-48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700" spc="-35" dirty="0">
                  <a:latin typeface="Times New Roman" pitchFamily="18" charset="0"/>
                  <a:cs typeface="Times New Roman" pitchFamily="18" charset="0"/>
                </a:rPr>
                <a:t>воспитателей</a:t>
              </a:r>
              <a:endParaRPr sz="7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7" name="Прямоугольник 486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" name="Группа 487"/>
          <p:cNvGrpSpPr/>
          <p:nvPr/>
        </p:nvGrpSpPr>
        <p:grpSpPr>
          <a:xfrm rot="5400000">
            <a:off x="618784" y="3349768"/>
            <a:ext cx="345782" cy="1368342"/>
            <a:chOff x="3898900" y="5073650"/>
            <a:chExt cx="381000" cy="1371600"/>
          </a:xfrm>
        </p:grpSpPr>
        <p:sp>
          <p:nvSpPr>
            <p:cNvPr id="489" name="object 79"/>
            <p:cNvSpPr txBox="1"/>
            <p:nvPr/>
          </p:nvSpPr>
          <p:spPr>
            <a:xfrm>
              <a:off x="3977949" y="5226051"/>
              <a:ext cx="271299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>
                  <a:latin typeface="Times New Roman" pitchFamily="18" charset="0"/>
                  <a:cs typeface="Times New Roman" pitchFamily="18" charset="0"/>
                </a:rPr>
                <a:t>Кафедра учителей начального образования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0" name="Прямоугольник 489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6" name="Группа 490"/>
          <p:cNvGrpSpPr/>
          <p:nvPr/>
        </p:nvGrpSpPr>
        <p:grpSpPr>
          <a:xfrm>
            <a:off x="988248" y="4641012"/>
            <a:ext cx="445771" cy="1452282"/>
            <a:chOff x="3898900" y="5073650"/>
            <a:chExt cx="381000" cy="1371600"/>
          </a:xfrm>
        </p:grpSpPr>
        <p:sp>
          <p:nvSpPr>
            <p:cNvPr id="492" name="object 79"/>
            <p:cNvSpPr txBox="1"/>
            <p:nvPr/>
          </p:nvSpPr>
          <p:spPr>
            <a:xfrm>
              <a:off x="3954592" y="5226050"/>
              <a:ext cx="315668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>
                  <a:latin typeface="Times New Roman" pitchFamily="18" charset="0"/>
                  <a:cs typeface="Times New Roman" pitchFamily="18" charset="0"/>
                </a:rPr>
                <a:t>МО учителей естественно-математического образования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3" name="Прямоугольник 492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9" name="Группа 493"/>
          <p:cNvGrpSpPr/>
          <p:nvPr/>
        </p:nvGrpSpPr>
        <p:grpSpPr>
          <a:xfrm>
            <a:off x="1509520" y="4641012"/>
            <a:ext cx="445771" cy="1452282"/>
            <a:chOff x="3898900" y="5073650"/>
            <a:chExt cx="381000" cy="1371600"/>
          </a:xfrm>
        </p:grpSpPr>
        <p:sp>
          <p:nvSpPr>
            <p:cNvPr id="495" name="object 79"/>
            <p:cNvSpPr txBox="1"/>
            <p:nvPr/>
          </p:nvSpPr>
          <p:spPr>
            <a:xfrm>
              <a:off x="3954592" y="5226050"/>
              <a:ext cx="210445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>
                  <a:latin typeface="Times New Roman" pitchFamily="18" charset="0"/>
                  <a:cs typeface="Times New Roman" pitchFamily="18" charset="0"/>
                </a:rPr>
                <a:t>МО учителей естественно-научного образования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6" name="Прямоугольник 495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0" name="Группа 496"/>
          <p:cNvGrpSpPr/>
          <p:nvPr/>
        </p:nvGrpSpPr>
        <p:grpSpPr>
          <a:xfrm>
            <a:off x="2030793" y="4641012"/>
            <a:ext cx="390955" cy="1452282"/>
            <a:chOff x="3898900" y="5073650"/>
            <a:chExt cx="381000" cy="1371600"/>
          </a:xfrm>
        </p:grpSpPr>
        <p:sp>
          <p:nvSpPr>
            <p:cNvPr id="498" name="object 79"/>
            <p:cNvSpPr txBox="1"/>
            <p:nvPr/>
          </p:nvSpPr>
          <p:spPr>
            <a:xfrm>
              <a:off x="3954592" y="5226050"/>
              <a:ext cx="239951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>
                  <a:latin typeface="Times New Roman" pitchFamily="18" charset="0"/>
                  <a:cs typeface="Times New Roman" pitchFamily="18" charset="0"/>
                </a:rPr>
                <a:t>МО учителей </a:t>
              </a: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 физической </a:t>
              </a:r>
              <a:r>
                <a:rPr lang="ru-RU" sz="800" spc="-31" dirty="0">
                  <a:latin typeface="Times New Roman" pitchFamily="18" charset="0"/>
                  <a:cs typeface="Times New Roman" pitchFamily="18" charset="0"/>
                </a:rPr>
                <a:t>культуры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9" name="Прямоугольник 498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" name="Группа 499"/>
          <p:cNvGrpSpPr/>
          <p:nvPr/>
        </p:nvGrpSpPr>
        <p:grpSpPr>
          <a:xfrm>
            <a:off x="2552066" y="4641012"/>
            <a:ext cx="390955" cy="1452282"/>
            <a:chOff x="3898900" y="5073650"/>
            <a:chExt cx="381000" cy="1371600"/>
          </a:xfrm>
        </p:grpSpPr>
        <p:sp>
          <p:nvSpPr>
            <p:cNvPr id="501" name="object 79"/>
            <p:cNvSpPr txBox="1"/>
            <p:nvPr/>
          </p:nvSpPr>
          <p:spPr>
            <a:xfrm>
              <a:off x="3954592" y="5226050"/>
              <a:ext cx="239951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>
                  <a:latin typeface="Times New Roman" pitchFamily="18" charset="0"/>
                  <a:cs typeface="Times New Roman" pitchFamily="18" charset="0"/>
                </a:rPr>
                <a:t>МО учителей технологии и искусства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2" name="Прямоугольник 501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2" name="Группа 502"/>
          <p:cNvGrpSpPr/>
          <p:nvPr/>
        </p:nvGrpSpPr>
        <p:grpSpPr>
          <a:xfrm>
            <a:off x="3073340" y="4641012"/>
            <a:ext cx="390955" cy="1452282"/>
            <a:chOff x="3898900" y="5073650"/>
            <a:chExt cx="381000" cy="1371600"/>
          </a:xfrm>
        </p:grpSpPr>
        <p:sp>
          <p:nvSpPr>
            <p:cNvPr id="504" name="object 79"/>
            <p:cNvSpPr txBox="1"/>
            <p:nvPr/>
          </p:nvSpPr>
          <p:spPr>
            <a:xfrm>
              <a:off x="3954592" y="5226050"/>
              <a:ext cx="239951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>
                  <a:latin typeface="Times New Roman" pitchFamily="18" charset="0"/>
                  <a:cs typeface="Times New Roman" pitchFamily="18" charset="0"/>
                </a:rPr>
                <a:t>МО учителей русского языка и литературы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5" name="Прямоугольник 504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3" name="Группа 508"/>
          <p:cNvGrpSpPr/>
          <p:nvPr/>
        </p:nvGrpSpPr>
        <p:grpSpPr>
          <a:xfrm rot="16200000">
            <a:off x="3031370" y="5204255"/>
            <a:ext cx="1452284" cy="325797"/>
            <a:chOff x="6261098" y="5607049"/>
            <a:chExt cx="1600202" cy="381001"/>
          </a:xfrm>
        </p:grpSpPr>
        <p:sp>
          <p:nvSpPr>
            <p:cNvPr id="507" name="object 79"/>
            <p:cNvSpPr txBox="1"/>
            <p:nvPr/>
          </p:nvSpPr>
          <p:spPr>
            <a:xfrm rot="5400000">
              <a:off x="6917228" y="5011102"/>
              <a:ext cx="287941" cy="1600201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>
                  <a:latin typeface="Times New Roman" pitchFamily="18" charset="0"/>
                  <a:cs typeface="Times New Roman" pitchFamily="18" charset="0"/>
                </a:rPr>
                <a:t>МО учителей </a:t>
              </a:r>
            </a:p>
            <a:p>
              <a:pPr algn="ctr">
                <a:spcBef>
                  <a:spcPts val="4"/>
                </a:spcBef>
              </a:pPr>
              <a:r>
                <a:rPr lang="ru-RU" sz="800" spc="-31" dirty="0">
                  <a:latin typeface="Times New Roman" pitchFamily="18" charset="0"/>
                  <a:cs typeface="Times New Roman" pitchFamily="18" charset="0"/>
                </a:rPr>
                <a:t>иностранных языков</a:t>
              </a:r>
              <a:endParaRPr lang="ru-RU"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8" name="Прямоугольник 507"/>
            <p:cNvSpPr/>
            <p:nvPr/>
          </p:nvSpPr>
          <p:spPr>
            <a:xfrm rot="10800000">
              <a:off x="6261100" y="5607049"/>
              <a:ext cx="1600200" cy="381001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521" name="Прямая со стрелкой 520"/>
          <p:cNvCxnSpPr/>
          <p:nvPr/>
        </p:nvCxnSpPr>
        <p:spPr>
          <a:xfrm flipH="1">
            <a:off x="1475656" y="2875750"/>
            <a:ext cx="33864" cy="9852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Прямая со стрелкой 523"/>
          <p:cNvCxnSpPr/>
          <p:nvPr/>
        </p:nvCxnSpPr>
        <p:spPr>
          <a:xfrm>
            <a:off x="1314043" y="4433543"/>
            <a:ext cx="0" cy="2074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5" name="Прямая со стрелкой 524"/>
          <p:cNvCxnSpPr/>
          <p:nvPr/>
        </p:nvCxnSpPr>
        <p:spPr>
          <a:xfrm>
            <a:off x="1639838" y="4433543"/>
            <a:ext cx="0" cy="2074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Прямая со стрелкой 525"/>
          <p:cNvCxnSpPr/>
          <p:nvPr/>
        </p:nvCxnSpPr>
        <p:spPr>
          <a:xfrm>
            <a:off x="2356589" y="4433543"/>
            <a:ext cx="0" cy="2074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Прямая со стрелкой 526"/>
          <p:cNvCxnSpPr/>
          <p:nvPr/>
        </p:nvCxnSpPr>
        <p:spPr>
          <a:xfrm>
            <a:off x="2682385" y="4433543"/>
            <a:ext cx="0" cy="2074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Прямая со стрелкой 527"/>
          <p:cNvCxnSpPr/>
          <p:nvPr/>
        </p:nvCxnSpPr>
        <p:spPr>
          <a:xfrm>
            <a:off x="3333976" y="4433543"/>
            <a:ext cx="0" cy="2074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Прямая со стрелкой 528"/>
          <p:cNvCxnSpPr/>
          <p:nvPr/>
        </p:nvCxnSpPr>
        <p:spPr>
          <a:xfrm>
            <a:off x="3724931" y="4433543"/>
            <a:ext cx="0" cy="2074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Прямая соединительная линия 531"/>
          <p:cNvCxnSpPr/>
          <p:nvPr/>
        </p:nvCxnSpPr>
        <p:spPr>
          <a:xfrm>
            <a:off x="727610" y="4433543"/>
            <a:ext cx="29973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4" name="Прямая соединительная линия 533"/>
          <p:cNvCxnSpPr/>
          <p:nvPr/>
        </p:nvCxnSpPr>
        <p:spPr>
          <a:xfrm>
            <a:off x="662451" y="4295230"/>
            <a:ext cx="25412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7" name="Прямая соединительная линия 536"/>
          <p:cNvCxnSpPr/>
          <p:nvPr/>
        </p:nvCxnSpPr>
        <p:spPr>
          <a:xfrm flipV="1">
            <a:off x="2627784" y="4149080"/>
            <a:ext cx="0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9" name="Прямая со стрелкой 538"/>
          <p:cNvCxnSpPr/>
          <p:nvPr/>
        </p:nvCxnSpPr>
        <p:spPr>
          <a:xfrm>
            <a:off x="1183724" y="4295230"/>
            <a:ext cx="0" cy="345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1" name="Прямая со стрелкой 540"/>
          <p:cNvCxnSpPr/>
          <p:nvPr/>
        </p:nvCxnSpPr>
        <p:spPr>
          <a:xfrm>
            <a:off x="1770157" y="4295230"/>
            <a:ext cx="0" cy="345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2" name="Прямая со стрелкой 541"/>
          <p:cNvCxnSpPr/>
          <p:nvPr/>
        </p:nvCxnSpPr>
        <p:spPr>
          <a:xfrm>
            <a:off x="2226271" y="4295230"/>
            <a:ext cx="0" cy="345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3" name="Прямая со стрелкой 542"/>
          <p:cNvCxnSpPr/>
          <p:nvPr/>
        </p:nvCxnSpPr>
        <p:spPr>
          <a:xfrm>
            <a:off x="2812703" y="4295230"/>
            <a:ext cx="0" cy="345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4" name="Прямая соединительная линия 543"/>
          <p:cNvCxnSpPr/>
          <p:nvPr/>
        </p:nvCxnSpPr>
        <p:spPr>
          <a:xfrm>
            <a:off x="3203658" y="4295230"/>
            <a:ext cx="5864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8" name="Прямая со стрелкой 547"/>
          <p:cNvCxnSpPr/>
          <p:nvPr/>
        </p:nvCxnSpPr>
        <p:spPr>
          <a:xfrm>
            <a:off x="3790090" y="4295230"/>
            <a:ext cx="0" cy="345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3" name="Прямая со стрелкой 552"/>
          <p:cNvCxnSpPr>
            <a:stCxn id="478" idx="2"/>
            <a:endCxn id="552" idx="0"/>
          </p:cNvCxnSpPr>
          <p:nvPr/>
        </p:nvCxnSpPr>
        <p:spPr>
          <a:xfrm>
            <a:off x="5191012" y="3843938"/>
            <a:ext cx="0" cy="138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Группа 555"/>
          <p:cNvGrpSpPr/>
          <p:nvPr/>
        </p:nvGrpSpPr>
        <p:grpSpPr>
          <a:xfrm rot="16200000">
            <a:off x="3878438" y="5029588"/>
            <a:ext cx="1452284" cy="325797"/>
            <a:chOff x="6261098" y="5607049"/>
            <a:chExt cx="1600202" cy="381001"/>
          </a:xfrm>
        </p:grpSpPr>
        <p:sp>
          <p:nvSpPr>
            <p:cNvPr id="557" name="object 79"/>
            <p:cNvSpPr txBox="1"/>
            <p:nvPr/>
          </p:nvSpPr>
          <p:spPr>
            <a:xfrm rot="5400000">
              <a:off x="6917228" y="5011125"/>
              <a:ext cx="287941" cy="1600201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>
                  <a:latin typeface="Times New Roman" pitchFamily="18" charset="0"/>
                  <a:cs typeface="Times New Roman" pitchFamily="18" charset="0"/>
                </a:rPr>
                <a:t>МО классных</a:t>
              </a:r>
            </a:p>
            <a:p>
              <a:pPr algn="ctr">
                <a:spcBef>
                  <a:spcPts val="4"/>
                </a:spcBef>
              </a:pPr>
              <a:r>
                <a:rPr lang="ru-RU" sz="800" spc="-31" dirty="0">
                  <a:latin typeface="Times New Roman" pitchFamily="18" charset="0"/>
                  <a:cs typeface="Times New Roman" pitchFamily="18" charset="0"/>
                </a:rPr>
                <a:t> руководителей</a:t>
              </a:r>
              <a:endParaRPr lang="ru-RU"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8" name="Прямоугольник 557"/>
            <p:cNvSpPr/>
            <p:nvPr/>
          </p:nvSpPr>
          <p:spPr>
            <a:xfrm rot="10800000">
              <a:off x="6261100" y="5607049"/>
              <a:ext cx="1600200" cy="381001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" name="Группа 558"/>
          <p:cNvGrpSpPr/>
          <p:nvPr/>
        </p:nvGrpSpPr>
        <p:grpSpPr>
          <a:xfrm rot="16200000">
            <a:off x="4269393" y="5029588"/>
            <a:ext cx="1452284" cy="325797"/>
            <a:chOff x="6261098" y="5607049"/>
            <a:chExt cx="1600202" cy="381001"/>
          </a:xfrm>
        </p:grpSpPr>
        <p:sp>
          <p:nvSpPr>
            <p:cNvPr id="560" name="object 79"/>
            <p:cNvSpPr txBox="1"/>
            <p:nvPr/>
          </p:nvSpPr>
          <p:spPr>
            <a:xfrm rot="5400000">
              <a:off x="6917228" y="5011181"/>
              <a:ext cx="287941" cy="1600201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МО педагогов</a:t>
              </a:r>
            </a:p>
            <a:p>
              <a:pPr algn="ctr">
                <a:spcBef>
                  <a:spcPts val="4"/>
                </a:spcBef>
              </a:pPr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дополнительного образования</a:t>
              </a:r>
            </a:p>
          </p:txBody>
        </p:sp>
        <p:sp>
          <p:nvSpPr>
            <p:cNvPr id="561" name="Прямоугольник 560"/>
            <p:cNvSpPr/>
            <p:nvPr/>
          </p:nvSpPr>
          <p:spPr>
            <a:xfrm rot="10800000">
              <a:off x="6261100" y="5607049"/>
              <a:ext cx="1600200" cy="381001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6" name="Группа 561"/>
          <p:cNvGrpSpPr/>
          <p:nvPr/>
        </p:nvGrpSpPr>
        <p:grpSpPr>
          <a:xfrm rot="16200000">
            <a:off x="4660348" y="5029588"/>
            <a:ext cx="1452284" cy="325797"/>
            <a:chOff x="6261098" y="5607049"/>
            <a:chExt cx="1600202" cy="381001"/>
          </a:xfrm>
        </p:grpSpPr>
        <p:sp>
          <p:nvSpPr>
            <p:cNvPr id="563" name="object 79"/>
            <p:cNvSpPr txBox="1"/>
            <p:nvPr/>
          </p:nvSpPr>
          <p:spPr>
            <a:xfrm rot="5400000">
              <a:off x="6917228" y="5011240"/>
              <a:ext cx="287941" cy="1600201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Социально-психологическая</a:t>
              </a:r>
            </a:p>
            <a:p>
              <a:pPr algn="ctr">
                <a:spcBef>
                  <a:spcPts val="4"/>
                </a:spcBef>
              </a:pPr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служба </a:t>
              </a:r>
              <a:r>
                <a:rPr lang="ru-RU" sz="80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ru-RU" sz="800" smtClean="0">
                  <a:latin typeface="Times New Roman" pitchFamily="18" charset="0"/>
                  <a:cs typeface="Times New Roman" pitchFamily="18" charset="0"/>
                </a:rPr>
                <a:t>прил.1)</a:t>
              </a:r>
              <a:endParaRPr lang="ru-RU"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4" name="Прямоугольник 563"/>
            <p:cNvSpPr/>
            <p:nvPr/>
          </p:nvSpPr>
          <p:spPr>
            <a:xfrm rot="10800000">
              <a:off x="6261100" y="5607049"/>
              <a:ext cx="1600200" cy="381001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7" name="Группа 564"/>
          <p:cNvGrpSpPr/>
          <p:nvPr/>
        </p:nvGrpSpPr>
        <p:grpSpPr>
          <a:xfrm rot="16200000">
            <a:off x="5051303" y="5029588"/>
            <a:ext cx="1452284" cy="325797"/>
            <a:chOff x="6261098" y="5607049"/>
            <a:chExt cx="1600202" cy="381001"/>
          </a:xfrm>
        </p:grpSpPr>
        <p:sp>
          <p:nvSpPr>
            <p:cNvPr id="566" name="object 79"/>
            <p:cNvSpPr txBox="1"/>
            <p:nvPr/>
          </p:nvSpPr>
          <p:spPr>
            <a:xfrm rot="5400000">
              <a:off x="6917228" y="5011247"/>
              <a:ext cx="287941" cy="1600201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Библиотечно-информационный центр</a:t>
              </a:r>
            </a:p>
          </p:txBody>
        </p:sp>
        <p:sp>
          <p:nvSpPr>
            <p:cNvPr id="567" name="Прямоугольник 566"/>
            <p:cNvSpPr/>
            <p:nvPr/>
          </p:nvSpPr>
          <p:spPr>
            <a:xfrm rot="10800000">
              <a:off x="6261100" y="5607049"/>
              <a:ext cx="1600200" cy="381001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568" name="Прямая соединительная линия 567"/>
          <p:cNvCxnSpPr/>
          <p:nvPr/>
        </p:nvCxnSpPr>
        <p:spPr>
          <a:xfrm>
            <a:off x="4637159" y="4328032"/>
            <a:ext cx="11077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Прямая со стрелкой 570"/>
          <p:cNvCxnSpPr/>
          <p:nvPr/>
        </p:nvCxnSpPr>
        <p:spPr>
          <a:xfrm>
            <a:off x="4637159" y="4328032"/>
            <a:ext cx="0" cy="138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Прямая со стрелкой 572"/>
          <p:cNvCxnSpPr/>
          <p:nvPr/>
        </p:nvCxnSpPr>
        <p:spPr>
          <a:xfrm>
            <a:off x="4962955" y="4328032"/>
            <a:ext cx="0" cy="138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Прямая со стрелкой 573"/>
          <p:cNvCxnSpPr/>
          <p:nvPr/>
        </p:nvCxnSpPr>
        <p:spPr>
          <a:xfrm>
            <a:off x="5353910" y="4328032"/>
            <a:ext cx="0" cy="138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Прямая со стрелкой 574"/>
          <p:cNvCxnSpPr/>
          <p:nvPr/>
        </p:nvCxnSpPr>
        <p:spPr>
          <a:xfrm>
            <a:off x="5744865" y="4328032"/>
            <a:ext cx="0" cy="138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Группа 580"/>
          <p:cNvGrpSpPr/>
          <p:nvPr/>
        </p:nvGrpSpPr>
        <p:grpSpPr>
          <a:xfrm>
            <a:off x="7699639" y="4189719"/>
            <a:ext cx="781910" cy="207469"/>
            <a:chOff x="1155700" y="1263650"/>
            <a:chExt cx="1447800" cy="171552"/>
          </a:xfrm>
        </p:grpSpPr>
        <p:sp>
          <p:nvSpPr>
            <p:cNvPr id="582" name="Прямоугольник 581"/>
            <p:cNvSpPr/>
            <p:nvPr/>
          </p:nvSpPr>
          <p:spPr>
            <a:xfrm>
              <a:off x="1155700" y="1263650"/>
              <a:ext cx="1447800" cy="171552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3" name="TextBox 582"/>
            <p:cNvSpPr txBox="1"/>
            <p:nvPr/>
          </p:nvSpPr>
          <p:spPr>
            <a:xfrm>
              <a:off x="1155700" y="1263650"/>
              <a:ext cx="1447800" cy="1654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Хоз. отдел</a:t>
              </a:r>
            </a:p>
          </p:txBody>
        </p:sp>
      </p:grpSp>
      <p:grpSp>
        <p:nvGrpSpPr>
          <p:cNvPr id="39" name="Группа 583"/>
          <p:cNvGrpSpPr/>
          <p:nvPr/>
        </p:nvGrpSpPr>
        <p:grpSpPr>
          <a:xfrm>
            <a:off x="7699639" y="4535503"/>
            <a:ext cx="781910" cy="207472"/>
            <a:chOff x="1155700" y="1263648"/>
            <a:chExt cx="1447800" cy="171554"/>
          </a:xfrm>
        </p:grpSpPr>
        <p:sp>
          <p:nvSpPr>
            <p:cNvPr id="585" name="Прямоугольник 584"/>
            <p:cNvSpPr/>
            <p:nvPr/>
          </p:nvSpPr>
          <p:spPr>
            <a:xfrm>
              <a:off x="1155700" y="1263650"/>
              <a:ext cx="1447800" cy="171552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6" name="TextBox 585"/>
            <p:cNvSpPr txBox="1"/>
            <p:nvPr/>
          </p:nvSpPr>
          <p:spPr>
            <a:xfrm>
              <a:off x="1155700" y="1263648"/>
              <a:ext cx="1447800" cy="165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err="1">
                  <a:latin typeface="Times New Roman" pitchFamily="18" charset="0"/>
                  <a:cs typeface="Times New Roman" pitchFamily="18" charset="0"/>
                </a:rPr>
                <a:t>Техн</a:t>
              </a:r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. отдел</a:t>
              </a:r>
            </a:p>
          </p:txBody>
        </p:sp>
      </p:grpSp>
      <p:grpSp>
        <p:nvGrpSpPr>
          <p:cNvPr id="42" name="Группа 586"/>
          <p:cNvGrpSpPr/>
          <p:nvPr/>
        </p:nvGrpSpPr>
        <p:grpSpPr>
          <a:xfrm>
            <a:off x="6200978" y="4189719"/>
            <a:ext cx="781910" cy="207469"/>
            <a:chOff x="1155700" y="1263650"/>
            <a:chExt cx="1447800" cy="171552"/>
          </a:xfrm>
        </p:grpSpPr>
        <p:sp>
          <p:nvSpPr>
            <p:cNvPr id="588" name="Прямоугольник 587"/>
            <p:cNvSpPr/>
            <p:nvPr/>
          </p:nvSpPr>
          <p:spPr>
            <a:xfrm>
              <a:off x="1155700" y="1263650"/>
              <a:ext cx="1447800" cy="171552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9" name="TextBox 588"/>
            <p:cNvSpPr txBox="1"/>
            <p:nvPr/>
          </p:nvSpPr>
          <p:spPr>
            <a:xfrm>
              <a:off x="1155700" y="1263650"/>
              <a:ext cx="1447800" cy="1654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Бассейны</a:t>
              </a:r>
            </a:p>
          </p:txBody>
        </p:sp>
      </p:grpSp>
      <p:grpSp>
        <p:nvGrpSpPr>
          <p:cNvPr id="45" name="Группа 589"/>
          <p:cNvGrpSpPr/>
          <p:nvPr/>
        </p:nvGrpSpPr>
        <p:grpSpPr>
          <a:xfrm>
            <a:off x="6200978" y="4535501"/>
            <a:ext cx="781910" cy="207469"/>
            <a:chOff x="1155700" y="1263650"/>
            <a:chExt cx="1447800" cy="171552"/>
          </a:xfrm>
        </p:grpSpPr>
        <p:sp>
          <p:nvSpPr>
            <p:cNvPr id="591" name="Прямоугольник 590"/>
            <p:cNvSpPr/>
            <p:nvPr/>
          </p:nvSpPr>
          <p:spPr>
            <a:xfrm>
              <a:off x="1155700" y="1263650"/>
              <a:ext cx="1447800" cy="171552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2" name="TextBox 591"/>
            <p:cNvSpPr txBox="1"/>
            <p:nvPr/>
          </p:nvSpPr>
          <p:spPr>
            <a:xfrm>
              <a:off x="1155700" y="1263650"/>
              <a:ext cx="1447800" cy="1654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Столовые</a:t>
              </a:r>
            </a:p>
          </p:txBody>
        </p:sp>
      </p:grpSp>
      <p:cxnSp>
        <p:nvCxnSpPr>
          <p:cNvPr id="598" name="Прямая со стрелкой 597"/>
          <p:cNvCxnSpPr/>
          <p:nvPr/>
        </p:nvCxnSpPr>
        <p:spPr>
          <a:xfrm flipH="1">
            <a:off x="3851920" y="3567313"/>
            <a:ext cx="3329" cy="365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0" name="Прямая соединительная линия 599"/>
          <p:cNvCxnSpPr/>
          <p:nvPr/>
        </p:nvCxnSpPr>
        <p:spPr>
          <a:xfrm>
            <a:off x="2486907" y="3567313"/>
            <a:ext cx="280184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2" name="Прямая соединительная линия 601"/>
          <p:cNvCxnSpPr/>
          <p:nvPr/>
        </p:nvCxnSpPr>
        <p:spPr>
          <a:xfrm flipV="1">
            <a:off x="4311363" y="3221531"/>
            <a:ext cx="0" cy="3457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7" name="Прямая соединительная линия 616"/>
          <p:cNvCxnSpPr>
            <a:endCxn id="276" idx="3"/>
          </p:cNvCxnSpPr>
          <p:nvPr/>
        </p:nvCxnSpPr>
        <p:spPr>
          <a:xfrm flipH="1" flipV="1">
            <a:off x="2095952" y="2752754"/>
            <a:ext cx="390955" cy="8145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0" name="Прямая соединительная линия 619"/>
          <p:cNvCxnSpPr/>
          <p:nvPr/>
        </p:nvCxnSpPr>
        <p:spPr>
          <a:xfrm flipV="1">
            <a:off x="2552067" y="2875751"/>
            <a:ext cx="0" cy="6915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2" name="Прямая соединительная линия 621"/>
          <p:cNvCxnSpPr/>
          <p:nvPr/>
        </p:nvCxnSpPr>
        <p:spPr>
          <a:xfrm flipV="1">
            <a:off x="5288751" y="2875750"/>
            <a:ext cx="0" cy="6915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1" name="Прямая соединительная линия 630"/>
          <p:cNvCxnSpPr/>
          <p:nvPr/>
        </p:nvCxnSpPr>
        <p:spPr>
          <a:xfrm flipV="1">
            <a:off x="7504162" y="3290688"/>
            <a:ext cx="0" cy="1659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" name="Прямая со стрелкой 634"/>
          <p:cNvCxnSpPr/>
          <p:nvPr/>
        </p:nvCxnSpPr>
        <p:spPr>
          <a:xfrm>
            <a:off x="7504162" y="4673813"/>
            <a:ext cx="1303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Прямая со стрелкой 637"/>
          <p:cNvCxnSpPr/>
          <p:nvPr/>
        </p:nvCxnSpPr>
        <p:spPr>
          <a:xfrm>
            <a:off x="7504162" y="4328032"/>
            <a:ext cx="1303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Прямая со стрелкой 644"/>
          <p:cNvCxnSpPr>
            <a:endCxn id="588" idx="3"/>
          </p:cNvCxnSpPr>
          <p:nvPr/>
        </p:nvCxnSpPr>
        <p:spPr>
          <a:xfrm flipH="1">
            <a:off x="6982888" y="4258876"/>
            <a:ext cx="521273" cy="345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Группа 645"/>
          <p:cNvGrpSpPr/>
          <p:nvPr/>
        </p:nvGrpSpPr>
        <p:grpSpPr>
          <a:xfrm>
            <a:off x="6156176" y="5733256"/>
            <a:ext cx="586432" cy="207469"/>
            <a:chOff x="1155700" y="1263650"/>
            <a:chExt cx="1447800" cy="171552"/>
          </a:xfrm>
        </p:grpSpPr>
        <p:sp>
          <p:nvSpPr>
            <p:cNvPr id="647" name="Прямоугольник 646"/>
            <p:cNvSpPr/>
            <p:nvPr/>
          </p:nvSpPr>
          <p:spPr>
            <a:xfrm>
              <a:off x="1155700" y="1263650"/>
              <a:ext cx="1447800" cy="171552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8" name="TextBox 647"/>
            <p:cNvSpPr txBox="1"/>
            <p:nvPr/>
          </p:nvSpPr>
          <p:spPr>
            <a:xfrm>
              <a:off x="1155700" y="1263650"/>
              <a:ext cx="1447800" cy="1654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Музей</a:t>
              </a:r>
            </a:p>
          </p:txBody>
        </p:sp>
      </p:grpSp>
      <p:grpSp>
        <p:nvGrpSpPr>
          <p:cNvPr id="52" name="Группа 704"/>
          <p:cNvGrpSpPr/>
          <p:nvPr/>
        </p:nvGrpSpPr>
        <p:grpSpPr>
          <a:xfrm>
            <a:off x="1574679" y="6402716"/>
            <a:ext cx="5082413" cy="307777"/>
            <a:chOff x="1841500" y="6750049"/>
            <a:chExt cx="685800" cy="339125"/>
          </a:xfrm>
        </p:grpSpPr>
        <p:sp>
          <p:nvSpPr>
            <p:cNvPr id="706" name="Прямоугольник 705"/>
            <p:cNvSpPr/>
            <p:nvPr/>
          </p:nvSpPr>
          <p:spPr>
            <a:xfrm>
              <a:off x="1841500" y="6750051"/>
              <a:ext cx="685800" cy="2286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7" name="TextBox 706"/>
            <p:cNvSpPr txBox="1"/>
            <p:nvPr/>
          </p:nvSpPr>
          <p:spPr>
            <a:xfrm>
              <a:off x="1841500" y="6750049"/>
              <a:ext cx="685800" cy="3391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spc="-39" dirty="0">
                  <a:latin typeface="Times New Roman" pitchFamily="18" charset="0"/>
                  <a:cs typeface="Times New Roman" pitchFamily="18" charset="0"/>
                </a:rPr>
                <a:t>Субъекты</a:t>
              </a:r>
              <a:r>
                <a:rPr lang="ru-RU" sz="700" spc="75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700" spc="-26" dirty="0">
                  <a:latin typeface="Times New Roman" pitchFamily="18" charset="0"/>
                  <a:cs typeface="Times New Roman" pitchFamily="18" charset="0"/>
                </a:rPr>
                <a:t>образовательных</a:t>
              </a:r>
              <a:r>
                <a:rPr lang="ru-RU" sz="700" spc="79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700" spc="-35" dirty="0">
                  <a:latin typeface="Times New Roman" pitchFamily="18" charset="0"/>
                  <a:cs typeface="Times New Roman" pitchFamily="18" charset="0"/>
                </a:rPr>
                <a:t>отношений</a:t>
              </a:r>
              <a:r>
                <a:rPr lang="ru-RU" sz="700" spc="75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700" spc="179" dirty="0">
                  <a:latin typeface="Times New Roman" pitchFamily="18" charset="0"/>
                  <a:cs typeface="Times New Roman" pitchFamily="18" charset="0"/>
                </a:rPr>
                <a:t>–</a:t>
              </a:r>
              <a:r>
                <a:rPr lang="ru-RU" sz="700" spc="3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700" spc="-48" dirty="0">
                  <a:latin typeface="Times New Roman" pitchFamily="18" charset="0"/>
                  <a:cs typeface="Times New Roman" pitchFamily="18" charset="0"/>
                </a:rPr>
                <a:t>педагоги,</a:t>
              </a:r>
              <a:r>
                <a:rPr lang="ru-RU" sz="700" spc="22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700" spc="-26" dirty="0">
                  <a:latin typeface="Times New Roman" pitchFamily="18" charset="0"/>
                  <a:cs typeface="Times New Roman" pitchFamily="18" charset="0"/>
                </a:rPr>
                <a:t>обучающиеся,</a:t>
              </a:r>
              <a:r>
                <a:rPr lang="ru-RU" sz="700" spc="35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700" spc="-31" dirty="0">
                  <a:latin typeface="Times New Roman" pitchFamily="18" charset="0"/>
                  <a:cs typeface="Times New Roman" pitchFamily="18" charset="0"/>
                </a:rPr>
                <a:t>родители</a:t>
              </a:r>
              <a:endParaRPr lang="ru-RU" sz="700" dirty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sz="7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262" name="Прямая со стрелкой 261"/>
          <p:cNvCxnSpPr>
            <a:endCxn id="6" idx="0"/>
          </p:cNvCxnSpPr>
          <p:nvPr/>
        </p:nvCxnSpPr>
        <p:spPr>
          <a:xfrm flipH="1">
            <a:off x="2063373" y="1008529"/>
            <a:ext cx="32580" cy="138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Группа 266"/>
          <p:cNvGrpSpPr/>
          <p:nvPr/>
        </p:nvGrpSpPr>
        <p:grpSpPr>
          <a:xfrm>
            <a:off x="141179" y="3014062"/>
            <a:ext cx="912229" cy="207469"/>
            <a:chOff x="3746500" y="4540250"/>
            <a:chExt cx="1066801" cy="228600"/>
          </a:xfrm>
        </p:grpSpPr>
        <p:sp>
          <p:nvSpPr>
            <p:cNvPr id="268" name="TextBox 267"/>
            <p:cNvSpPr txBox="1"/>
            <p:nvPr/>
          </p:nvSpPr>
          <p:spPr>
            <a:xfrm>
              <a:off x="3746500" y="4540250"/>
              <a:ext cx="1066800" cy="220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latin typeface="Times New Roman" pitchFamily="18" charset="0"/>
                  <a:cs typeface="Times New Roman" pitchFamily="18" charset="0"/>
                </a:rPr>
                <a:t>Методист</a:t>
              </a:r>
              <a:endParaRPr lang="ru-RU" sz="7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9" name="Прямоугольник 268"/>
            <p:cNvSpPr/>
            <p:nvPr/>
          </p:nvSpPr>
          <p:spPr>
            <a:xfrm>
              <a:off x="3746500" y="4540250"/>
              <a:ext cx="1066801" cy="2286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272" name="Прямая со стрелкой 271"/>
          <p:cNvCxnSpPr/>
          <p:nvPr/>
        </p:nvCxnSpPr>
        <p:spPr>
          <a:xfrm>
            <a:off x="597292" y="2875749"/>
            <a:ext cx="0" cy="138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Группа 276"/>
          <p:cNvGrpSpPr/>
          <p:nvPr/>
        </p:nvGrpSpPr>
        <p:grpSpPr>
          <a:xfrm>
            <a:off x="1314043" y="2599124"/>
            <a:ext cx="781910" cy="307259"/>
            <a:chOff x="546100" y="1492250"/>
            <a:chExt cx="914400" cy="338554"/>
          </a:xfrm>
        </p:grpSpPr>
        <p:sp>
          <p:nvSpPr>
            <p:cNvPr id="83" name="Прямоугольник 82"/>
            <p:cNvSpPr/>
            <p:nvPr/>
          </p:nvSpPr>
          <p:spPr>
            <a:xfrm>
              <a:off x="546100" y="1492250"/>
              <a:ext cx="914400" cy="3048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6" name="TextBox 275"/>
            <p:cNvSpPr txBox="1"/>
            <p:nvPr/>
          </p:nvSpPr>
          <p:spPr>
            <a:xfrm>
              <a:off x="546100" y="149225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ЗД по УВР ДО, НОО</a:t>
              </a:r>
            </a:p>
          </p:txBody>
        </p:sp>
      </p:grpSp>
      <p:cxnSp>
        <p:nvCxnSpPr>
          <p:cNvPr id="285" name="Прямая со стрелкой 284"/>
          <p:cNvCxnSpPr/>
          <p:nvPr/>
        </p:nvCxnSpPr>
        <p:spPr>
          <a:xfrm>
            <a:off x="3203658" y="4295230"/>
            <a:ext cx="0" cy="345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3" name="Счетверенная стрелка 252"/>
          <p:cNvSpPr/>
          <p:nvPr/>
        </p:nvSpPr>
        <p:spPr>
          <a:xfrm>
            <a:off x="2747544" y="1008529"/>
            <a:ext cx="3779230" cy="484094"/>
          </a:xfrm>
          <a:prstGeom prst="quadArrow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75" tIns="40087" rIns="80175" bIns="40087"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5" name="Группа 248"/>
          <p:cNvGrpSpPr/>
          <p:nvPr/>
        </p:nvGrpSpPr>
        <p:grpSpPr>
          <a:xfrm>
            <a:off x="206337" y="1561780"/>
            <a:ext cx="1954774" cy="276625"/>
            <a:chOff x="1155700" y="1263650"/>
            <a:chExt cx="1447800" cy="257328"/>
          </a:xfrm>
        </p:grpSpPr>
        <p:sp>
          <p:nvSpPr>
            <p:cNvPr id="250" name="Прямоугольник 249"/>
            <p:cNvSpPr/>
            <p:nvPr/>
          </p:nvSpPr>
          <p:spPr>
            <a:xfrm>
              <a:off x="1155700" y="1263650"/>
              <a:ext cx="1447800" cy="257328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1155700" y="1275318"/>
              <a:ext cx="1447800" cy="200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Родительский клуб «Взаимодействие»</a:t>
              </a:r>
            </a:p>
          </p:txBody>
        </p:sp>
      </p:grpSp>
      <p:cxnSp>
        <p:nvCxnSpPr>
          <p:cNvPr id="252" name="Прямая со стрелкой 251"/>
          <p:cNvCxnSpPr>
            <a:stCxn id="6" idx="1"/>
          </p:cNvCxnSpPr>
          <p:nvPr/>
        </p:nvCxnSpPr>
        <p:spPr>
          <a:xfrm flipH="1">
            <a:off x="792770" y="1263613"/>
            <a:ext cx="651591" cy="298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Группа 259"/>
          <p:cNvGrpSpPr/>
          <p:nvPr/>
        </p:nvGrpSpPr>
        <p:grpSpPr>
          <a:xfrm>
            <a:off x="5419069" y="1561779"/>
            <a:ext cx="1563819" cy="215444"/>
            <a:chOff x="1155700" y="1263650"/>
            <a:chExt cx="1447800" cy="267219"/>
          </a:xfrm>
        </p:grpSpPr>
        <p:sp>
          <p:nvSpPr>
            <p:cNvPr id="261" name="Прямоугольник 260"/>
            <p:cNvSpPr/>
            <p:nvPr/>
          </p:nvSpPr>
          <p:spPr>
            <a:xfrm>
              <a:off x="1155700" y="1263650"/>
              <a:ext cx="1447800" cy="257328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1155700" y="1263650"/>
              <a:ext cx="1447800" cy="267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Координационный совет</a:t>
              </a:r>
            </a:p>
          </p:txBody>
        </p:sp>
      </p:grpSp>
      <p:cxnSp>
        <p:nvCxnSpPr>
          <p:cNvPr id="270" name="Прямая со стрелкой 269"/>
          <p:cNvCxnSpPr>
            <a:stCxn id="63" idx="3"/>
            <a:endCxn id="266" idx="1"/>
          </p:cNvCxnSpPr>
          <p:nvPr/>
        </p:nvCxnSpPr>
        <p:spPr>
          <a:xfrm>
            <a:off x="5223592" y="1600346"/>
            <a:ext cx="195477" cy="691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Прямая соединительная линия 278"/>
          <p:cNvCxnSpPr/>
          <p:nvPr/>
        </p:nvCxnSpPr>
        <p:spPr>
          <a:xfrm flipV="1">
            <a:off x="7113207" y="1492624"/>
            <a:ext cx="0" cy="553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Прямая со стрелкой 281"/>
          <p:cNvCxnSpPr/>
          <p:nvPr/>
        </p:nvCxnSpPr>
        <p:spPr>
          <a:xfrm>
            <a:off x="7113207" y="1492624"/>
            <a:ext cx="1954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Прямая со стрелкой 290"/>
          <p:cNvCxnSpPr/>
          <p:nvPr/>
        </p:nvCxnSpPr>
        <p:spPr>
          <a:xfrm>
            <a:off x="7113207" y="2045874"/>
            <a:ext cx="1954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Прямая со стрелкой 291"/>
          <p:cNvCxnSpPr/>
          <p:nvPr/>
        </p:nvCxnSpPr>
        <p:spPr>
          <a:xfrm>
            <a:off x="6982889" y="1700092"/>
            <a:ext cx="1303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Группа 295"/>
          <p:cNvGrpSpPr/>
          <p:nvPr/>
        </p:nvGrpSpPr>
        <p:grpSpPr>
          <a:xfrm>
            <a:off x="206337" y="2599127"/>
            <a:ext cx="781910" cy="307777"/>
            <a:chOff x="1155700" y="1263645"/>
            <a:chExt cx="1447800" cy="190870"/>
          </a:xfrm>
        </p:grpSpPr>
        <p:sp>
          <p:nvSpPr>
            <p:cNvPr id="297" name="Прямоугольник 296"/>
            <p:cNvSpPr/>
            <p:nvPr/>
          </p:nvSpPr>
          <p:spPr>
            <a:xfrm>
              <a:off x="1155700" y="1263651"/>
              <a:ext cx="1447800" cy="17155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8" name="TextBox 297"/>
            <p:cNvSpPr txBox="1"/>
            <p:nvPr/>
          </p:nvSpPr>
          <p:spPr>
            <a:xfrm>
              <a:off x="1155700" y="1263645"/>
              <a:ext cx="1447800" cy="1908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Зав.отделом ДО</a:t>
              </a:r>
            </a:p>
          </p:txBody>
        </p:sp>
      </p:grpSp>
      <p:cxnSp>
        <p:nvCxnSpPr>
          <p:cNvPr id="306" name="Прямая со стрелкой 305"/>
          <p:cNvCxnSpPr/>
          <p:nvPr/>
        </p:nvCxnSpPr>
        <p:spPr>
          <a:xfrm>
            <a:off x="597292" y="3221531"/>
            <a:ext cx="0" cy="138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Группа 308"/>
          <p:cNvGrpSpPr/>
          <p:nvPr/>
        </p:nvGrpSpPr>
        <p:grpSpPr>
          <a:xfrm>
            <a:off x="3635896" y="2599124"/>
            <a:ext cx="1587695" cy="572788"/>
            <a:chOff x="417945" y="1492249"/>
            <a:chExt cx="1143000" cy="685808"/>
          </a:xfrm>
        </p:grpSpPr>
        <p:grpSp>
          <p:nvGrpSpPr>
            <p:cNvPr id="67" name="Группа 90"/>
            <p:cNvGrpSpPr/>
            <p:nvPr/>
          </p:nvGrpSpPr>
          <p:grpSpPr>
            <a:xfrm>
              <a:off x="546100" y="1492250"/>
              <a:ext cx="954624" cy="685807"/>
              <a:chOff x="3136900" y="4159249"/>
              <a:chExt cx="954624" cy="685807"/>
            </a:xfrm>
          </p:grpSpPr>
          <p:sp>
            <p:nvSpPr>
              <p:cNvPr id="312" name="Прямоугольник 311"/>
              <p:cNvSpPr/>
              <p:nvPr/>
            </p:nvSpPr>
            <p:spPr>
              <a:xfrm>
                <a:off x="3136900" y="4159249"/>
                <a:ext cx="914400" cy="304800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70" name="Группа 84"/>
              <p:cNvGrpSpPr/>
              <p:nvPr/>
            </p:nvGrpSpPr>
            <p:grpSpPr>
              <a:xfrm>
                <a:off x="3136900" y="4464050"/>
                <a:ext cx="457200" cy="381000"/>
                <a:chOff x="1155700" y="1263650"/>
                <a:chExt cx="1447800" cy="214440"/>
              </a:xfrm>
            </p:grpSpPr>
            <p:sp>
              <p:nvSpPr>
                <p:cNvPr id="317" name="Прямоугольник 316"/>
                <p:cNvSpPr/>
                <p:nvPr/>
              </p:nvSpPr>
              <p:spPr>
                <a:xfrm>
                  <a:off x="1155700" y="1263650"/>
                  <a:ext cx="1447800" cy="21444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18" name="TextBox 317"/>
                <p:cNvSpPr txBox="1"/>
                <p:nvPr/>
              </p:nvSpPr>
              <p:spPr>
                <a:xfrm>
                  <a:off x="1155700" y="1263653"/>
                  <a:ext cx="1447800" cy="13481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700" dirty="0">
                      <a:latin typeface="Times New Roman" pitchFamily="18" charset="0"/>
                      <a:cs typeface="Times New Roman" pitchFamily="18" charset="0"/>
                    </a:rPr>
                    <a:t>Зав. </a:t>
                  </a:r>
                  <a:r>
                    <a:rPr lang="ru-RU" sz="700" dirty="0" err="1">
                      <a:latin typeface="Times New Roman" pitchFamily="18" charset="0"/>
                      <a:cs typeface="Times New Roman" pitchFamily="18" charset="0"/>
                    </a:rPr>
                    <a:t>оВР</a:t>
                  </a:r>
                  <a:r>
                    <a:rPr lang="ru-RU" sz="700" dirty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</a:p>
              </p:txBody>
            </p:sp>
          </p:grpSp>
          <p:grpSp>
            <p:nvGrpSpPr>
              <p:cNvPr id="73" name="Группа 87"/>
              <p:cNvGrpSpPr/>
              <p:nvPr/>
            </p:nvGrpSpPr>
            <p:grpSpPr>
              <a:xfrm>
                <a:off x="3594100" y="4464048"/>
                <a:ext cx="497424" cy="381008"/>
                <a:chOff x="1155700" y="1263646"/>
                <a:chExt cx="1575176" cy="214444"/>
              </a:xfrm>
            </p:grpSpPr>
            <p:sp>
              <p:nvSpPr>
                <p:cNvPr id="315" name="Прямоугольник 314"/>
                <p:cNvSpPr/>
                <p:nvPr/>
              </p:nvSpPr>
              <p:spPr>
                <a:xfrm>
                  <a:off x="1155700" y="1263650"/>
                  <a:ext cx="1447800" cy="21444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16" name="TextBox 315"/>
                <p:cNvSpPr txBox="1"/>
                <p:nvPr/>
              </p:nvSpPr>
              <p:spPr>
                <a:xfrm>
                  <a:off x="1155700" y="1263646"/>
                  <a:ext cx="1575176" cy="1866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600" dirty="0">
                      <a:latin typeface="Times New Roman" pitchFamily="18" charset="0"/>
                      <a:cs typeface="Times New Roman" pitchFamily="18" charset="0"/>
                    </a:rPr>
                    <a:t>Советник по  воспитанию</a:t>
                  </a:r>
                </a:p>
              </p:txBody>
            </p:sp>
          </p:grpSp>
        </p:grpSp>
        <p:sp>
          <p:nvSpPr>
            <p:cNvPr id="311" name="TextBox 310"/>
            <p:cNvSpPr txBox="1"/>
            <p:nvPr/>
          </p:nvSpPr>
          <p:spPr>
            <a:xfrm>
              <a:off x="417945" y="1492249"/>
              <a:ext cx="1143000" cy="2395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ЗД по ВР, </a:t>
              </a:r>
              <a:r>
                <a:rPr lang="ru-RU" sz="700" dirty="0" err="1">
                  <a:latin typeface="Times New Roman" pitchFamily="18" charset="0"/>
                  <a:cs typeface="Times New Roman" pitchFamily="18" charset="0"/>
                </a:rPr>
                <a:t>рук-ль</a:t>
              </a:r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700" dirty="0" err="1">
                  <a:latin typeface="Times New Roman" pitchFamily="18" charset="0"/>
                  <a:cs typeface="Times New Roman" pitchFamily="18" charset="0"/>
                </a:rPr>
                <a:t>восп.совета</a:t>
              </a:r>
              <a:endParaRPr lang="ru-RU" sz="7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328" name="Прямая со стрелкой 327"/>
          <p:cNvCxnSpPr/>
          <p:nvPr/>
        </p:nvCxnSpPr>
        <p:spPr>
          <a:xfrm flipH="1">
            <a:off x="1639839" y="2460812"/>
            <a:ext cx="65158" cy="1383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Группа 408"/>
          <p:cNvGrpSpPr/>
          <p:nvPr/>
        </p:nvGrpSpPr>
        <p:grpSpPr>
          <a:xfrm>
            <a:off x="4139952" y="3982248"/>
            <a:ext cx="1148799" cy="227775"/>
            <a:chOff x="986519" y="882649"/>
            <a:chExt cx="2988581" cy="228601"/>
          </a:xfrm>
        </p:grpSpPr>
        <p:sp>
          <p:nvSpPr>
            <p:cNvPr id="410" name="Прямоугольник 409"/>
            <p:cNvSpPr/>
            <p:nvPr/>
          </p:nvSpPr>
          <p:spPr>
            <a:xfrm>
              <a:off x="1155700" y="882650"/>
              <a:ext cx="2819400" cy="2286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1" name="TextBox 410"/>
            <p:cNvSpPr txBox="1"/>
            <p:nvPr/>
          </p:nvSpPr>
          <p:spPr>
            <a:xfrm>
              <a:off x="986519" y="882649"/>
              <a:ext cx="2988581" cy="2162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Штаб ВР (</a:t>
              </a: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прил.2)</a:t>
              </a:r>
              <a:endParaRPr lang="ru-RU" sz="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412" name="Прямая со стрелкой 411"/>
          <p:cNvCxnSpPr/>
          <p:nvPr/>
        </p:nvCxnSpPr>
        <p:spPr>
          <a:xfrm>
            <a:off x="5484228" y="3843938"/>
            <a:ext cx="0" cy="4840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Группа 419"/>
          <p:cNvGrpSpPr/>
          <p:nvPr/>
        </p:nvGrpSpPr>
        <p:grpSpPr>
          <a:xfrm>
            <a:off x="7699639" y="4881282"/>
            <a:ext cx="781910" cy="207469"/>
            <a:chOff x="1155700" y="1263650"/>
            <a:chExt cx="1447800" cy="171552"/>
          </a:xfrm>
        </p:grpSpPr>
        <p:sp>
          <p:nvSpPr>
            <p:cNvPr id="421" name="Прямоугольник 420"/>
            <p:cNvSpPr/>
            <p:nvPr/>
          </p:nvSpPr>
          <p:spPr>
            <a:xfrm>
              <a:off x="1155700" y="1263650"/>
              <a:ext cx="1447800" cy="171552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3" name="TextBox 422"/>
            <p:cNvSpPr txBox="1"/>
            <p:nvPr/>
          </p:nvSpPr>
          <p:spPr>
            <a:xfrm>
              <a:off x="1155700" y="1263650"/>
              <a:ext cx="1447800" cy="1654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ЧОП</a:t>
              </a:r>
            </a:p>
          </p:txBody>
        </p:sp>
      </p:grpSp>
      <p:cxnSp>
        <p:nvCxnSpPr>
          <p:cNvPr id="425" name="Прямая со стрелкой 424"/>
          <p:cNvCxnSpPr/>
          <p:nvPr/>
        </p:nvCxnSpPr>
        <p:spPr>
          <a:xfrm>
            <a:off x="7504162" y="4950439"/>
            <a:ext cx="1303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Прямая со стрелкой 428"/>
          <p:cNvCxnSpPr/>
          <p:nvPr/>
        </p:nvCxnSpPr>
        <p:spPr>
          <a:xfrm>
            <a:off x="6070660" y="3982250"/>
            <a:ext cx="1303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Прямая со стрелкой 429"/>
          <p:cNvCxnSpPr/>
          <p:nvPr/>
        </p:nvCxnSpPr>
        <p:spPr>
          <a:xfrm>
            <a:off x="7895116" y="3982250"/>
            <a:ext cx="0" cy="138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Прямая со стрелкой 436"/>
          <p:cNvCxnSpPr/>
          <p:nvPr/>
        </p:nvCxnSpPr>
        <p:spPr>
          <a:xfrm>
            <a:off x="7504162" y="3843938"/>
            <a:ext cx="1954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Группа 437"/>
          <p:cNvGrpSpPr/>
          <p:nvPr/>
        </p:nvGrpSpPr>
        <p:grpSpPr>
          <a:xfrm>
            <a:off x="2291430" y="1630936"/>
            <a:ext cx="1433501" cy="307777"/>
            <a:chOff x="1155700" y="1263649"/>
            <a:chExt cx="1447800" cy="286308"/>
          </a:xfrm>
        </p:grpSpPr>
        <p:sp>
          <p:nvSpPr>
            <p:cNvPr id="439" name="Прямоугольник 438"/>
            <p:cNvSpPr/>
            <p:nvPr/>
          </p:nvSpPr>
          <p:spPr>
            <a:xfrm>
              <a:off x="1155700" y="1263650"/>
              <a:ext cx="1447800" cy="257328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0" name="TextBox 439"/>
            <p:cNvSpPr txBox="1"/>
            <p:nvPr/>
          </p:nvSpPr>
          <p:spPr>
            <a:xfrm>
              <a:off x="1203960" y="1263649"/>
              <a:ext cx="1399540" cy="286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Совет по информационной безопасности</a:t>
              </a:r>
            </a:p>
          </p:txBody>
        </p:sp>
      </p:grpSp>
      <p:cxnSp>
        <p:nvCxnSpPr>
          <p:cNvPr id="442" name="Прямая со стрелкой 441"/>
          <p:cNvCxnSpPr>
            <a:endCxn id="439" idx="3"/>
          </p:cNvCxnSpPr>
          <p:nvPr/>
        </p:nvCxnSpPr>
        <p:spPr>
          <a:xfrm flipH="1" flipV="1">
            <a:off x="3724931" y="1769250"/>
            <a:ext cx="912228" cy="69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7" name="Прямая соединительная линия 446"/>
          <p:cNvCxnSpPr/>
          <p:nvPr/>
        </p:nvCxnSpPr>
        <p:spPr>
          <a:xfrm>
            <a:off x="4637159" y="2115030"/>
            <a:ext cx="21502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Прямая со стрелкой 466"/>
          <p:cNvCxnSpPr/>
          <p:nvPr/>
        </p:nvCxnSpPr>
        <p:spPr>
          <a:xfrm>
            <a:off x="4932040" y="3212976"/>
            <a:ext cx="0" cy="414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Прямая со стрелкой 505"/>
          <p:cNvCxnSpPr/>
          <p:nvPr/>
        </p:nvCxnSpPr>
        <p:spPr>
          <a:xfrm>
            <a:off x="6070660" y="4258876"/>
            <a:ext cx="1303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Прямая со стрелкой 510"/>
          <p:cNvCxnSpPr/>
          <p:nvPr/>
        </p:nvCxnSpPr>
        <p:spPr>
          <a:xfrm>
            <a:off x="6070660" y="4673813"/>
            <a:ext cx="1303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Прямая со стрелкой 511"/>
          <p:cNvCxnSpPr/>
          <p:nvPr/>
        </p:nvCxnSpPr>
        <p:spPr>
          <a:xfrm>
            <a:off x="6070660" y="3567313"/>
            <a:ext cx="1303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Группа 515"/>
          <p:cNvGrpSpPr/>
          <p:nvPr/>
        </p:nvGrpSpPr>
        <p:grpSpPr>
          <a:xfrm>
            <a:off x="6200978" y="3854528"/>
            <a:ext cx="1238024" cy="215444"/>
            <a:chOff x="1155700" y="1263650"/>
            <a:chExt cx="1447800" cy="267219"/>
          </a:xfrm>
        </p:grpSpPr>
        <p:sp>
          <p:nvSpPr>
            <p:cNvPr id="518" name="Прямоугольник 517"/>
            <p:cNvSpPr/>
            <p:nvPr/>
          </p:nvSpPr>
          <p:spPr>
            <a:xfrm>
              <a:off x="1155700" y="1263650"/>
              <a:ext cx="1447800" cy="257328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0" name="TextBox 519"/>
            <p:cNvSpPr txBox="1"/>
            <p:nvPr/>
          </p:nvSpPr>
          <p:spPr>
            <a:xfrm>
              <a:off x="1155700" y="1263650"/>
              <a:ext cx="1447800" cy="267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Специалист по ОТ и ТБ</a:t>
              </a:r>
            </a:p>
          </p:txBody>
        </p:sp>
      </p:grpSp>
      <p:cxnSp>
        <p:nvCxnSpPr>
          <p:cNvPr id="533" name="Прямая со стрелкой 532"/>
          <p:cNvCxnSpPr/>
          <p:nvPr/>
        </p:nvCxnSpPr>
        <p:spPr>
          <a:xfrm>
            <a:off x="6657093" y="3705625"/>
            <a:ext cx="0" cy="138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Прямая со стрелкой 544"/>
          <p:cNvCxnSpPr/>
          <p:nvPr/>
        </p:nvCxnSpPr>
        <p:spPr>
          <a:xfrm flipH="1">
            <a:off x="5875184" y="2460812"/>
            <a:ext cx="65158" cy="1383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6" name="Прямая со стрелкой 545"/>
          <p:cNvCxnSpPr/>
          <p:nvPr/>
        </p:nvCxnSpPr>
        <p:spPr>
          <a:xfrm>
            <a:off x="5940152" y="5805264"/>
            <a:ext cx="1954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Группа 554"/>
          <p:cNvGrpSpPr/>
          <p:nvPr/>
        </p:nvGrpSpPr>
        <p:grpSpPr>
          <a:xfrm>
            <a:off x="6200978" y="4881284"/>
            <a:ext cx="1172865" cy="207469"/>
            <a:chOff x="1155700" y="1263650"/>
            <a:chExt cx="1447800" cy="171552"/>
          </a:xfrm>
        </p:grpSpPr>
        <p:sp>
          <p:nvSpPr>
            <p:cNvPr id="569" name="Прямоугольник 568"/>
            <p:cNvSpPr/>
            <p:nvPr/>
          </p:nvSpPr>
          <p:spPr>
            <a:xfrm>
              <a:off x="1155700" y="1263650"/>
              <a:ext cx="1447800" cy="171552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0" name="TextBox 569"/>
            <p:cNvSpPr txBox="1"/>
            <p:nvPr/>
          </p:nvSpPr>
          <p:spPr>
            <a:xfrm>
              <a:off x="1155700" y="1263650"/>
              <a:ext cx="1447800" cy="165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Логопедический пункт</a:t>
              </a:r>
            </a:p>
          </p:txBody>
        </p:sp>
      </p:grpSp>
      <p:cxnSp>
        <p:nvCxnSpPr>
          <p:cNvPr id="572" name="Прямая со стрелкой 571"/>
          <p:cNvCxnSpPr/>
          <p:nvPr/>
        </p:nvCxnSpPr>
        <p:spPr>
          <a:xfrm>
            <a:off x="6070660" y="4950439"/>
            <a:ext cx="1303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1" name="Группа 605"/>
          <p:cNvGrpSpPr/>
          <p:nvPr/>
        </p:nvGrpSpPr>
        <p:grpSpPr>
          <a:xfrm>
            <a:off x="206338" y="1907561"/>
            <a:ext cx="1563819" cy="215444"/>
            <a:chOff x="1155700" y="1263650"/>
            <a:chExt cx="1447800" cy="269828"/>
          </a:xfrm>
        </p:grpSpPr>
        <p:sp>
          <p:nvSpPr>
            <p:cNvPr id="607" name="Прямоугольник 606"/>
            <p:cNvSpPr/>
            <p:nvPr/>
          </p:nvSpPr>
          <p:spPr>
            <a:xfrm>
              <a:off x="1155700" y="1263650"/>
              <a:ext cx="1447800" cy="257328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8" name="TextBox 607"/>
            <p:cNvSpPr txBox="1"/>
            <p:nvPr/>
          </p:nvSpPr>
          <p:spPr>
            <a:xfrm>
              <a:off x="1155700" y="1263650"/>
              <a:ext cx="1447800" cy="26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Технический специалист</a:t>
              </a:r>
            </a:p>
          </p:txBody>
        </p:sp>
      </p:grpSp>
      <p:grpSp>
        <p:nvGrpSpPr>
          <p:cNvPr id="82" name="Группа 608"/>
          <p:cNvGrpSpPr/>
          <p:nvPr/>
        </p:nvGrpSpPr>
        <p:grpSpPr>
          <a:xfrm>
            <a:off x="2617226" y="1976718"/>
            <a:ext cx="1563819" cy="215444"/>
            <a:chOff x="1155700" y="1263650"/>
            <a:chExt cx="1447800" cy="269828"/>
          </a:xfrm>
        </p:grpSpPr>
        <p:sp>
          <p:nvSpPr>
            <p:cNvPr id="611" name="Прямоугольник 610"/>
            <p:cNvSpPr/>
            <p:nvPr/>
          </p:nvSpPr>
          <p:spPr>
            <a:xfrm>
              <a:off x="1155700" y="1263650"/>
              <a:ext cx="1447800" cy="257328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2" name="TextBox 611"/>
            <p:cNvSpPr txBox="1"/>
            <p:nvPr/>
          </p:nvSpPr>
          <p:spPr>
            <a:xfrm>
              <a:off x="1155700" y="1263650"/>
              <a:ext cx="1447800" cy="26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Педагог-библиотекарь</a:t>
              </a:r>
            </a:p>
          </p:txBody>
        </p:sp>
      </p:grpSp>
      <p:cxnSp>
        <p:nvCxnSpPr>
          <p:cNvPr id="615" name="Прямая со стрелкой 614"/>
          <p:cNvCxnSpPr/>
          <p:nvPr/>
        </p:nvCxnSpPr>
        <p:spPr>
          <a:xfrm flipH="1">
            <a:off x="1835316" y="1838405"/>
            <a:ext cx="456114" cy="2074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8" name="Прямая со стрелкой 617"/>
          <p:cNvCxnSpPr>
            <a:endCxn id="611" idx="1"/>
          </p:cNvCxnSpPr>
          <p:nvPr/>
        </p:nvCxnSpPr>
        <p:spPr>
          <a:xfrm>
            <a:off x="2421748" y="1907562"/>
            <a:ext cx="195477" cy="1718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1" name="Прямоугольник 620"/>
          <p:cNvSpPr/>
          <p:nvPr/>
        </p:nvSpPr>
        <p:spPr>
          <a:xfrm>
            <a:off x="6200978" y="5227064"/>
            <a:ext cx="1172865" cy="207469"/>
          </a:xfrm>
          <a:prstGeom prst="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80175" tIns="40087" rIns="80175" bIns="40087"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3" name="TextBox 622"/>
          <p:cNvSpPr txBox="1"/>
          <p:nvPr/>
        </p:nvSpPr>
        <p:spPr>
          <a:xfrm>
            <a:off x="6200978" y="5227064"/>
            <a:ext cx="1172865" cy="195529"/>
          </a:xfrm>
          <a:prstGeom prst="rect">
            <a:avLst/>
          </a:prstGeom>
          <a:noFill/>
        </p:spPr>
        <p:txBody>
          <a:bodyPr wrap="square" lIns="80175" tIns="40087" rIns="80175" bIns="40087" rtlCol="0">
            <a:spAutoFit/>
          </a:bodyPr>
          <a:lstStyle/>
          <a:p>
            <a:pPr algn="ctr"/>
            <a:r>
              <a:rPr lang="ru-RU" sz="700" dirty="0">
                <a:latin typeface="Times New Roman" pitchFamily="18" charset="0"/>
                <a:cs typeface="Times New Roman" pitchFamily="18" charset="0"/>
              </a:rPr>
              <a:t>Публикатор</a:t>
            </a:r>
          </a:p>
        </p:txBody>
      </p:sp>
      <p:cxnSp>
        <p:nvCxnSpPr>
          <p:cNvPr id="624" name="Прямая со стрелкой 623"/>
          <p:cNvCxnSpPr/>
          <p:nvPr/>
        </p:nvCxnSpPr>
        <p:spPr>
          <a:xfrm>
            <a:off x="6070660" y="5296220"/>
            <a:ext cx="1303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Группа 633"/>
          <p:cNvGrpSpPr/>
          <p:nvPr/>
        </p:nvGrpSpPr>
        <p:grpSpPr>
          <a:xfrm>
            <a:off x="532133" y="4641012"/>
            <a:ext cx="390955" cy="1452282"/>
            <a:chOff x="3898900" y="5073650"/>
            <a:chExt cx="381000" cy="1371600"/>
          </a:xfrm>
        </p:grpSpPr>
        <p:sp>
          <p:nvSpPr>
            <p:cNvPr id="636" name="object 79"/>
            <p:cNvSpPr txBox="1"/>
            <p:nvPr/>
          </p:nvSpPr>
          <p:spPr>
            <a:xfrm>
              <a:off x="3954592" y="5226050"/>
              <a:ext cx="119976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>
                  <a:latin typeface="Times New Roman" pitchFamily="18" charset="0"/>
                  <a:cs typeface="Times New Roman" pitchFamily="18" charset="0"/>
                </a:rPr>
                <a:t>МО учителей  истории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37" name="Прямоугольник 636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639" name="Прямая со стрелкой 638"/>
          <p:cNvCxnSpPr/>
          <p:nvPr/>
        </p:nvCxnSpPr>
        <p:spPr>
          <a:xfrm>
            <a:off x="727610" y="4433543"/>
            <a:ext cx="0" cy="2074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3" name="Прямая со стрелкой 642"/>
          <p:cNvCxnSpPr/>
          <p:nvPr/>
        </p:nvCxnSpPr>
        <p:spPr>
          <a:xfrm>
            <a:off x="662451" y="4295230"/>
            <a:ext cx="0" cy="345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Прямая со стрелкой 263"/>
          <p:cNvCxnSpPr/>
          <p:nvPr/>
        </p:nvCxnSpPr>
        <p:spPr>
          <a:xfrm>
            <a:off x="2699792" y="2852936"/>
            <a:ext cx="0" cy="1080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1" name="Группа 487"/>
          <p:cNvGrpSpPr/>
          <p:nvPr/>
        </p:nvGrpSpPr>
        <p:grpSpPr>
          <a:xfrm rot="5400000">
            <a:off x="1907704" y="3284984"/>
            <a:ext cx="288032" cy="720080"/>
            <a:chOff x="3898900" y="5073650"/>
            <a:chExt cx="381000" cy="1371600"/>
          </a:xfrm>
        </p:grpSpPr>
        <p:sp>
          <p:nvSpPr>
            <p:cNvPr id="283" name="object 79"/>
            <p:cNvSpPr txBox="1"/>
            <p:nvPr/>
          </p:nvSpPr>
          <p:spPr>
            <a:xfrm>
              <a:off x="4032175" y="5226051"/>
              <a:ext cx="162847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err="1" smtClean="0">
                  <a:latin typeface="Times New Roman" pitchFamily="18" charset="0"/>
                  <a:cs typeface="Times New Roman" pitchFamily="18" charset="0"/>
                </a:rPr>
                <a:t>ППк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4" name="Прямоугольник 283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286" name="Прямая со стрелкой 285"/>
          <p:cNvCxnSpPr/>
          <p:nvPr/>
        </p:nvCxnSpPr>
        <p:spPr>
          <a:xfrm flipH="1">
            <a:off x="1763688" y="2852936"/>
            <a:ext cx="33864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8512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23528" y="260648"/>
            <a:ext cx="8568952" cy="511844"/>
          </a:xfrm>
          <a:prstGeom prst="rect">
            <a:avLst/>
          </a:prstGeom>
          <a:noFill/>
        </p:spPr>
        <p:txBody>
          <a:bodyPr wrap="square" lIns="80175" tIns="40087" rIns="80175" bIns="40087" rtlCol="0">
            <a:spAutoFit/>
          </a:bodyPr>
          <a:lstStyle/>
          <a:p>
            <a:pPr algn="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Приложение 1.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Схема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социально-психологической службы МБОУ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СОШ № 196</a:t>
            </a:r>
          </a:p>
        </p:txBody>
      </p:sp>
      <p:grpSp>
        <p:nvGrpSpPr>
          <p:cNvPr id="16" name="Группа 60"/>
          <p:cNvGrpSpPr/>
          <p:nvPr/>
        </p:nvGrpSpPr>
        <p:grpSpPr>
          <a:xfrm>
            <a:off x="3622008" y="980728"/>
            <a:ext cx="1238024" cy="233541"/>
            <a:chOff x="1155700" y="1263650"/>
            <a:chExt cx="1447800" cy="257328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1155700" y="1263650"/>
              <a:ext cx="1447800" cy="25732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55700" y="1263650"/>
              <a:ext cx="1447800" cy="237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>
                  <a:latin typeface="Times New Roman" pitchFamily="18" charset="0"/>
                  <a:cs typeface="Times New Roman" pitchFamily="18" charset="0"/>
                </a:rPr>
                <a:t>Директор школы</a:t>
              </a:r>
            </a:p>
          </p:txBody>
        </p:sp>
      </p:grpSp>
      <p:cxnSp>
        <p:nvCxnSpPr>
          <p:cNvPr id="37" name="Прямая со стрелкой 36"/>
          <p:cNvCxnSpPr>
            <a:stCxn id="23" idx="2"/>
            <a:endCxn id="69" idx="2"/>
          </p:cNvCxnSpPr>
          <p:nvPr/>
        </p:nvCxnSpPr>
        <p:spPr>
          <a:xfrm>
            <a:off x="4241020" y="1214269"/>
            <a:ext cx="870945" cy="2705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/>
          <p:nvPr/>
        </p:nvCxnSpPr>
        <p:spPr>
          <a:xfrm>
            <a:off x="4932040" y="1844824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5939962" y="322149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 стрелкой 106"/>
          <p:cNvCxnSpPr/>
          <p:nvPr/>
        </p:nvCxnSpPr>
        <p:spPr>
          <a:xfrm>
            <a:off x="5939962" y="3725554"/>
            <a:ext cx="215834" cy="3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 стрелкой 107"/>
          <p:cNvCxnSpPr/>
          <p:nvPr/>
        </p:nvCxnSpPr>
        <p:spPr>
          <a:xfrm>
            <a:off x="5939962" y="4013586"/>
            <a:ext cx="215834" cy="3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 стрелкой 115"/>
          <p:cNvCxnSpPr/>
          <p:nvPr/>
        </p:nvCxnSpPr>
        <p:spPr>
          <a:xfrm>
            <a:off x="4571809" y="2645434"/>
            <a:ext cx="1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Группа 487"/>
          <p:cNvGrpSpPr/>
          <p:nvPr/>
        </p:nvGrpSpPr>
        <p:grpSpPr>
          <a:xfrm rot="5400000">
            <a:off x="1266666" y="2364436"/>
            <a:ext cx="345782" cy="1368342"/>
            <a:chOff x="3898900" y="5073650"/>
            <a:chExt cx="381000" cy="1371600"/>
          </a:xfrm>
        </p:grpSpPr>
        <p:sp>
          <p:nvSpPr>
            <p:cNvPr id="124" name="object 79"/>
            <p:cNvSpPr txBox="1"/>
            <p:nvPr/>
          </p:nvSpPr>
          <p:spPr>
            <a:xfrm>
              <a:off x="4045773" y="5226055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Педагог – психолог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5" name="Прямоугольник 124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6" name="Группа 487"/>
          <p:cNvGrpSpPr/>
          <p:nvPr/>
        </p:nvGrpSpPr>
        <p:grpSpPr>
          <a:xfrm rot="5400000">
            <a:off x="6667266" y="2998250"/>
            <a:ext cx="345782" cy="1368342"/>
            <a:chOff x="3898900" y="5073650"/>
            <a:chExt cx="381000" cy="1371600"/>
          </a:xfrm>
        </p:grpSpPr>
        <p:sp>
          <p:nvSpPr>
            <p:cNvPr id="140" name="object 79"/>
            <p:cNvSpPr txBox="1"/>
            <p:nvPr/>
          </p:nvSpPr>
          <p:spPr>
            <a:xfrm>
              <a:off x="4045773" y="5226059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Классные руководители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1" name="Прямоугольник 140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3" name="Группа 487"/>
          <p:cNvGrpSpPr/>
          <p:nvPr/>
        </p:nvGrpSpPr>
        <p:grpSpPr>
          <a:xfrm rot="5400000">
            <a:off x="6667266" y="973504"/>
            <a:ext cx="345782" cy="1368342"/>
            <a:chOff x="3898900" y="5073650"/>
            <a:chExt cx="381000" cy="1371600"/>
          </a:xfrm>
        </p:grpSpPr>
        <p:sp>
          <p:nvSpPr>
            <p:cNvPr id="109" name="object 79"/>
            <p:cNvSpPr txBox="1"/>
            <p:nvPr/>
          </p:nvSpPr>
          <p:spPr>
            <a:xfrm>
              <a:off x="4045773" y="5226054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ЗД по ВР, </a:t>
              </a:r>
              <a:r>
                <a:rPr lang="ru-RU" sz="800" dirty="0" err="1" smtClean="0">
                  <a:latin typeface="Times New Roman" pitchFamily="18" charset="0"/>
                  <a:cs typeface="Times New Roman" pitchFamily="18" charset="0"/>
                </a:rPr>
                <a:t>рук-ль</a:t>
              </a: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 СПС</a:t>
              </a:r>
            </a:p>
          </p:txBody>
        </p:sp>
        <p:sp>
          <p:nvSpPr>
            <p:cNvPr id="114" name="Прямоугольник 113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5" name="Группа 487"/>
          <p:cNvGrpSpPr/>
          <p:nvPr/>
        </p:nvGrpSpPr>
        <p:grpSpPr>
          <a:xfrm rot="5400000">
            <a:off x="2850842" y="2364436"/>
            <a:ext cx="345782" cy="1368342"/>
            <a:chOff x="3898900" y="5073650"/>
            <a:chExt cx="381000" cy="1371600"/>
          </a:xfrm>
        </p:grpSpPr>
        <p:sp>
          <p:nvSpPr>
            <p:cNvPr id="117" name="object 79"/>
            <p:cNvSpPr txBox="1"/>
            <p:nvPr/>
          </p:nvSpPr>
          <p:spPr>
            <a:xfrm>
              <a:off x="4045773" y="5226056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Социальный  педагог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" name="Прямоугольник 119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2" name="Группа 487"/>
          <p:cNvGrpSpPr/>
          <p:nvPr/>
        </p:nvGrpSpPr>
        <p:grpSpPr>
          <a:xfrm rot="5400000">
            <a:off x="4435018" y="2364436"/>
            <a:ext cx="345782" cy="1368342"/>
            <a:chOff x="3898900" y="5073650"/>
            <a:chExt cx="381000" cy="1371600"/>
          </a:xfrm>
        </p:grpSpPr>
        <p:sp>
          <p:nvSpPr>
            <p:cNvPr id="123" name="object 79"/>
            <p:cNvSpPr txBox="1"/>
            <p:nvPr/>
          </p:nvSpPr>
          <p:spPr>
            <a:xfrm>
              <a:off x="3977948" y="5226058"/>
              <a:ext cx="271299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Медицинский работник</a:t>
              </a:r>
            </a:p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 (по согласования) 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6" name="Прямоугольник 125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0" name="Группа 487"/>
          <p:cNvGrpSpPr/>
          <p:nvPr/>
        </p:nvGrpSpPr>
        <p:grpSpPr>
          <a:xfrm rot="5400000">
            <a:off x="6019194" y="2364436"/>
            <a:ext cx="345782" cy="1368342"/>
            <a:chOff x="3898900" y="5073650"/>
            <a:chExt cx="381000" cy="1371600"/>
          </a:xfrm>
        </p:grpSpPr>
        <p:sp>
          <p:nvSpPr>
            <p:cNvPr id="134" name="object 79"/>
            <p:cNvSpPr txBox="1"/>
            <p:nvPr/>
          </p:nvSpPr>
          <p:spPr>
            <a:xfrm>
              <a:off x="3977948" y="5226058"/>
              <a:ext cx="271299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Иные педагогические работники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8" name="Прямоугольник 137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9" name="Группа 487"/>
          <p:cNvGrpSpPr/>
          <p:nvPr/>
        </p:nvGrpSpPr>
        <p:grpSpPr>
          <a:xfrm rot="5400000">
            <a:off x="7387346" y="1558090"/>
            <a:ext cx="345782" cy="1368342"/>
            <a:chOff x="3898900" y="5073650"/>
            <a:chExt cx="381000" cy="1371600"/>
          </a:xfrm>
        </p:grpSpPr>
        <p:sp>
          <p:nvSpPr>
            <p:cNvPr id="143" name="object 79"/>
            <p:cNvSpPr txBox="1"/>
            <p:nvPr/>
          </p:nvSpPr>
          <p:spPr>
            <a:xfrm>
              <a:off x="3977948" y="5226060"/>
              <a:ext cx="271299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Инспектор ПДН </a:t>
              </a:r>
            </a:p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(по согласованию) 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4" name="Прямоугольник 143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45" name="Группа 487"/>
          <p:cNvGrpSpPr/>
          <p:nvPr/>
        </p:nvGrpSpPr>
        <p:grpSpPr>
          <a:xfrm rot="5400000">
            <a:off x="5035601" y="876977"/>
            <a:ext cx="440569" cy="2808312"/>
            <a:chOff x="3898900" y="5073650"/>
            <a:chExt cx="381000" cy="1371600"/>
          </a:xfrm>
        </p:grpSpPr>
        <p:sp>
          <p:nvSpPr>
            <p:cNvPr id="146" name="object 79"/>
            <p:cNvSpPr txBox="1"/>
            <p:nvPr/>
          </p:nvSpPr>
          <p:spPr>
            <a:xfrm>
              <a:off x="4007132" y="5226057"/>
              <a:ext cx="21293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Совет по профилактике безнадзорности и правонарушений при </a:t>
              </a:r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М</a:t>
              </a: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БОУ СОШ № 196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7" name="Прямоугольник 146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50" name="Прямая соединительная линия 149"/>
          <p:cNvCxnSpPr/>
          <p:nvPr/>
        </p:nvCxnSpPr>
        <p:spPr>
          <a:xfrm>
            <a:off x="1187434" y="2645434"/>
            <a:ext cx="5040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Прямая со стрелкой 151"/>
          <p:cNvCxnSpPr/>
          <p:nvPr/>
        </p:nvCxnSpPr>
        <p:spPr>
          <a:xfrm>
            <a:off x="6227994" y="2645434"/>
            <a:ext cx="1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Прямая со стрелкой 152"/>
          <p:cNvCxnSpPr>
            <a:stCxn id="147" idx="1"/>
          </p:cNvCxnSpPr>
          <p:nvPr/>
        </p:nvCxnSpPr>
        <p:spPr>
          <a:xfrm>
            <a:off x="6660042" y="2281133"/>
            <a:ext cx="216024" cy="42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 стрелкой 153"/>
          <p:cNvCxnSpPr/>
          <p:nvPr/>
        </p:nvCxnSpPr>
        <p:spPr>
          <a:xfrm>
            <a:off x="3059642" y="2645434"/>
            <a:ext cx="1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Прямая со стрелкой 154"/>
          <p:cNvCxnSpPr/>
          <p:nvPr/>
        </p:nvCxnSpPr>
        <p:spPr>
          <a:xfrm>
            <a:off x="1187434" y="2645434"/>
            <a:ext cx="1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6" name="Группа 487"/>
          <p:cNvGrpSpPr/>
          <p:nvPr/>
        </p:nvGrpSpPr>
        <p:grpSpPr>
          <a:xfrm rot="5400000">
            <a:off x="6667266" y="3430298"/>
            <a:ext cx="345782" cy="1368342"/>
            <a:chOff x="3898900" y="5073650"/>
            <a:chExt cx="381000" cy="1371600"/>
          </a:xfrm>
        </p:grpSpPr>
        <p:sp>
          <p:nvSpPr>
            <p:cNvPr id="157" name="object 79"/>
            <p:cNvSpPr txBox="1"/>
            <p:nvPr/>
          </p:nvSpPr>
          <p:spPr>
            <a:xfrm>
              <a:off x="4045773" y="5226060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Учителя -предметники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8" name="Прямоугольник 157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59" name="Прямая со стрелкой 158"/>
          <p:cNvCxnSpPr/>
          <p:nvPr/>
        </p:nvCxnSpPr>
        <p:spPr>
          <a:xfrm>
            <a:off x="4283778" y="2501418"/>
            <a:ext cx="0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1" name="Группа 487"/>
          <p:cNvGrpSpPr/>
          <p:nvPr/>
        </p:nvGrpSpPr>
        <p:grpSpPr>
          <a:xfrm rot="5400000">
            <a:off x="1871510" y="2825456"/>
            <a:ext cx="288030" cy="1512168"/>
            <a:chOff x="3898900" y="5073650"/>
            <a:chExt cx="507996" cy="1371600"/>
          </a:xfrm>
        </p:grpSpPr>
        <p:sp>
          <p:nvSpPr>
            <p:cNvPr id="162" name="object 79"/>
            <p:cNvSpPr txBox="1"/>
            <p:nvPr/>
          </p:nvSpPr>
          <p:spPr>
            <a:xfrm>
              <a:off x="3972638" y="5226061"/>
              <a:ext cx="434258" cy="1106169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Дошкольное отделение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3" name="Прямоугольник 162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4" name="Группа 487"/>
          <p:cNvGrpSpPr/>
          <p:nvPr/>
        </p:nvGrpSpPr>
        <p:grpSpPr>
          <a:xfrm rot="5400000">
            <a:off x="1583478" y="3473526"/>
            <a:ext cx="216024" cy="864096"/>
            <a:chOff x="3898900" y="5073650"/>
            <a:chExt cx="381000" cy="1371600"/>
          </a:xfrm>
        </p:grpSpPr>
        <p:sp>
          <p:nvSpPr>
            <p:cNvPr id="165" name="object 79"/>
            <p:cNvSpPr txBox="1"/>
            <p:nvPr/>
          </p:nvSpPr>
          <p:spPr>
            <a:xfrm>
              <a:off x="3985160" y="5226060"/>
              <a:ext cx="217130" cy="1106169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Школа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6" name="Прямоугольник 165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67" name="Прямая соединительная линия 166"/>
          <p:cNvCxnSpPr/>
          <p:nvPr/>
        </p:nvCxnSpPr>
        <p:spPr>
          <a:xfrm>
            <a:off x="1043418" y="3221498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 стрелкой 167"/>
          <p:cNvCxnSpPr/>
          <p:nvPr/>
        </p:nvCxnSpPr>
        <p:spPr>
          <a:xfrm>
            <a:off x="1043418" y="3509530"/>
            <a:ext cx="215834" cy="3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 стрелкой 168"/>
          <p:cNvCxnSpPr/>
          <p:nvPr/>
        </p:nvCxnSpPr>
        <p:spPr>
          <a:xfrm>
            <a:off x="1043418" y="3869570"/>
            <a:ext cx="215834" cy="3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2" name="Группа 487"/>
          <p:cNvGrpSpPr/>
          <p:nvPr/>
        </p:nvGrpSpPr>
        <p:grpSpPr>
          <a:xfrm rot="5400000">
            <a:off x="1482880" y="973504"/>
            <a:ext cx="345782" cy="1368342"/>
            <a:chOff x="3898900" y="5073650"/>
            <a:chExt cx="381000" cy="1371600"/>
          </a:xfrm>
        </p:grpSpPr>
        <p:sp>
          <p:nvSpPr>
            <p:cNvPr id="173" name="object 79"/>
            <p:cNvSpPr txBox="1"/>
            <p:nvPr/>
          </p:nvSpPr>
          <p:spPr>
            <a:xfrm>
              <a:off x="3977948" y="5226056"/>
              <a:ext cx="271299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ЗД по УВР уровень НОО, председатель </a:t>
              </a:r>
              <a:r>
                <a:rPr lang="ru-RU" sz="800" dirty="0" err="1" smtClean="0">
                  <a:latin typeface="Times New Roman" pitchFamily="18" charset="0"/>
                  <a:cs typeface="Times New Roman" pitchFamily="18" charset="0"/>
                </a:rPr>
                <a:t>ППк</a:t>
              </a:r>
              <a:endParaRPr lang="ru-RU" sz="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4" name="Прямоугольник 173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5" name="Группа 487"/>
          <p:cNvGrpSpPr/>
          <p:nvPr/>
        </p:nvGrpSpPr>
        <p:grpSpPr>
          <a:xfrm rot="5400000">
            <a:off x="2155281" y="885499"/>
            <a:ext cx="440569" cy="2808312"/>
            <a:chOff x="3898900" y="5073650"/>
            <a:chExt cx="381000" cy="1371600"/>
          </a:xfrm>
        </p:grpSpPr>
        <p:sp>
          <p:nvSpPr>
            <p:cNvPr id="176" name="object 79"/>
            <p:cNvSpPr txBox="1"/>
            <p:nvPr/>
          </p:nvSpPr>
          <p:spPr>
            <a:xfrm>
              <a:off x="4060364" y="5226057"/>
              <a:ext cx="106465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Психолого-педагогический консилиум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7" name="Прямоугольник 176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78" name="Прямая со стрелкой 177"/>
          <p:cNvCxnSpPr/>
          <p:nvPr/>
        </p:nvCxnSpPr>
        <p:spPr>
          <a:xfrm>
            <a:off x="2195546" y="2501418"/>
            <a:ext cx="0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Прямая со стрелкой 181"/>
          <p:cNvCxnSpPr>
            <a:stCxn id="24" idx="1"/>
            <a:endCxn id="174" idx="2"/>
          </p:cNvCxnSpPr>
          <p:nvPr/>
        </p:nvCxnSpPr>
        <p:spPr>
          <a:xfrm flipH="1">
            <a:off x="1655771" y="1088450"/>
            <a:ext cx="1966237" cy="396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Прямая со стрелкой 184"/>
          <p:cNvCxnSpPr>
            <a:endCxn id="188" idx="0"/>
          </p:cNvCxnSpPr>
          <p:nvPr/>
        </p:nvCxnSpPr>
        <p:spPr>
          <a:xfrm flipV="1">
            <a:off x="3347864" y="1830566"/>
            <a:ext cx="36099" cy="2302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6" name="Группа 487"/>
          <p:cNvGrpSpPr/>
          <p:nvPr/>
        </p:nvGrpSpPr>
        <p:grpSpPr>
          <a:xfrm rot="5400000">
            <a:off x="3211072" y="973504"/>
            <a:ext cx="345782" cy="1368342"/>
            <a:chOff x="3898900" y="5073650"/>
            <a:chExt cx="381000" cy="1371600"/>
          </a:xfrm>
        </p:grpSpPr>
        <p:sp>
          <p:nvSpPr>
            <p:cNvPr id="187" name="object 79"/>
            <p:cNvSpPr txBox="1"/>
            <p:nvPr/>
          </p:nvSpPr>
          <p:spPr>
            <a:xfrm>
              <a:off x="4045773" y="5226055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Логопедический пункт</a:t>
              </a:r>
            </a:p>
          </p:txBody>
        </p:sp>
        <p:sp>
          <p:nvSpPr>
            <p:cNvPr id="188" name="Прямоугольник 187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89" name="Прямая со стрелкой 188"/>
          <p:cNvCxnSpPr/>
          <p:nvPr/>
        </p:nvCxnSpPr>
        <p:spPr>
          <a:xfrm>
            <a:off x="1403648" y="1844824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Группа 487"/>
          <p:cNvGrpSpPr/>
          <p:nvPr/>
        </p:nvGrpSpPr>
        <p:grpSpPr>
          <a:xfrm rot="5400000">
            <a:off x="4939074" y="973504"/>
            <a:ext cx="345782" cy="1368342"/>
            <a:chOff x="3898900" y="5073650"/>
            <a:chExt cx="381000" cy="1371600"/>
          </a:xfrm>
        </p:grpSpPr>
        <p:sp>
          <p:nvSpPr>
            <p:cNvPr id="68" name="object 79"/>
            <p:cNvSpPr txBox="1"/>
            <p:nvPr/>
          </p:nvSpPr>
          <p:spPr>
            <a:xfrm>
              <a:off x="3977948" y="5226056"/>
              <a:ext cx="271299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ЗД по УВР, уровни  ООО и СОО</a:t>
              </a:r>
            </a:p>
          </p:txBody>
        </p:sp>
        <p:sp>
          <p:nvSpPr>
            <p:cNvPr id="69" name="Прямоугольник 68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71" name="Прямая со стрелкой 70"/>
          <p:cNvCxnSpPr/>
          <p:nvPr/>
        </p:nvCxnSpPr>
        <p:spPr>
          <a:xfrm>
            <a:off x="6228184" y="1844824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>
            <a:stCxn id="24" idx="3"/>
            <a:endCxn id="114" idx="2"/>
          </p:cNvCxnSpPr>
          <p:nvPr/>
        </p:nvCxnSpPr>
        <p:spPr>
          <a:xfrm>
            <a:off x="4860032" y="1088450"/>
            <a:ext cx="1980125" cy="396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>
            <a:stCxn id="69" idx="3"/>
            <a:endCxn id="188" idx="1"/>
          </p:cNvCxnSpPr>
          <p:nvPr/>
        </p:nvCxnSpPr>
        <p:spPr>
          <a:xfrm flipH="1">
            <a:off x="4068134" y="1657675"/>
            <a:ext cx="3596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Группа 704"/>
          <p:cNvGrpSpPr/>
          <p:nvPr/>
        </p:nvGrpSpPr>
        <p:grpSpPr>
          <a:xfrm>
            <a:off x="1547664" y="4725140"/>
            <a:ext cx="5082413" cy="338554"/>
            <a:chOff x="1841500" y="6750049"/>
            <a:chExt cx="685800" cy="373037"/>
          </a:xfrm>
        </p:grpSpPr>
        <p:sp>
          <p:nvSpPr>
            <p:cNvPr id="87" name="Прямоугольник 86"/>
            <p:cNvSpPr/>
            <p:nvPr/>
          </p:nvSpPr>
          <p:spPr>
            <a:xfrm>
              <a:off x="1841500" y="6750051"/>
              <a:ext cx="685800" cy="2286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841500" y="6750049"/>
              <a:ext cx="685800" cy="3730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spc="-39" dirty="0">
                  <a:latin typeface="Times New Roman" pitchFamily="18" charset="0"/>
                  <a:cs typeface="Times New Roman" pitchFamily="18" charset="0"/>
                </a:rPr>
                <a:t>Субъекты</a:t>
              </a:r>
              <a:r>
                <a:rPr lang="ru-RU" sz="800" spc="75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800" spc="-26" dirty="0">
                  <a:latin typeface="Times New Roman" pitchFamily="18" charset="0"/>
                  <a:cs typeface="Times New Roman" pitchFamily="18" charset="0"/>
                </a:rPr>
                <a:t>образовательных</a:t>
              </a:r>
              <a:r>
                <a:rPr lang="ru-RU" sz="800" spc="79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800" spc="-35" dirty="0">
                  <a:latin typeface="Times New Roman" pitchFamily="18" charset="0"/>
                  <a:cs typeface="Times New Roman" pitchFamily="18" charset="0"/>
                </a:rPr>
                <a:t>отношений</a:t>
              </a:r>
              <a:r>
                <a:rPr lang="ru-RU" sz="800" spc="75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800" spc="179" dirty="0">
                  <a:latin typeface="Times New Roman" pitchFamily="18" charset="0"/>
                  <a:cs typeface="Times New Roman" pitchFamily="18" charset="0"/>
                </a:rPr>
                <a:t>–</a:t>
              </a:r>
              <a:r>
                <a:rPr lang="ru-RU" sz="800" spc="3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800" spc="-48" dirty="0">
                  <a:latin typeface="Times New Roman" pitchFamily="18" charset="0"/>
                  <a:cs typeface="Times New Roman" pitchFamily="18" charset="0"/>
                </a:rPr>
                <a:t>педагоги,</a:t>
              </a:r>
              <a:r>
                <a:rPr lang="ru-RU" sz="800" spc="22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800" spc="-26" dirty="0">
                  <a:latin typeface="Times New Roman" pitchFamily="18" charset="0"/>
                  <a:cs typeface="Times New Roman" pitchFamily="18" charset="0"/>
                </a:rPr>
                <a:t>обучающиеся,</a:t>
              </a:r>
              <a:r>
                <a:rPr lang="ru-RU" sz="800" spc="35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800" spc="-31" dirty="0">
                  <a:latin typeface="Times New Roman" pitchFamily="18" charset="0"/>
                  <a:cs typeface="Times New Roman" pitchFamily="18" charset="0"/>
                </a:rPr>
                <a:t>родители</a:t>
              </a:r>
              <a:endParaRPr lang="ru-RU" sz="800" dirty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sz="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41"/>
          <p:cNvGrpSpPr/>
          <p:nvPr/>
        </p:nvGrpSpPr>
        <p:grpSpPr>
          <a:xfrm>
            <a:off x="5868144" y="3501008"/>
            <a:ext cx="1045900" cy="415498"/>
            <a:chOff x="1155700" y="1257635"/>
            <a:chExt cx="1447800" cy="27348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155700" y="1263650"/>
              <a:ext cx="1447800" cy="257328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55700" y="1257635"/>
              <a:ext cx="1447800" cy="2734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Совет </a:t>
              </a:r>
              <a:r>
                <a:rPr lang="ru-RU" sz="700" dirty="0" smtClean="0">
                  <a:latin typeface="Times New Roman" pitchFamily="18" charset="0"/>
                  <a:cs typeface="Times New Roman" pitchFamily="18" charset="0"/>
                </a:rPr>
                <a:t> старшеклассников</a:t>
              </a:r>
              <a:endParaRPr lang="ru-RU" sz="7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" name="Группа 650"/>
          <p:cNvGrpSpPr/>
          <p:nvPr/>
        </p:nvGrpSpPr>
        <p:grpSpPr>
          <a:xfrm>
            <a:off x="2699792" y="2780928"/>
            <a:ext cx="1073361" cy="288032"/>
            <a:chOff x="6261099" y="5607049"/>
            <a:chExt cx="1600201" cy="381001"/>
          </a:xfrm>
        </p:grpSpPr>
        <p:sp>
          <p:nvSpPr>
            <p:cNvPr id="8" name="object 79"/>
            <p:cNvSpPr txBox="1"/>
            <p:nvPr/>
          </p:nvSpPr>
          <p:spPr>
            <a:xfrm rot="5400000">
              <a:off x="6989214" y="4939302"/>
              <a:ext cx="143971" cy="1600201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РДДМ</a:t>
              </a:r>
              <a:endParaRPr lang="ru-RU"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 rot="10800000">
              <a:off x="6261100" y="5607049"/>
              <a:ext cx="1600200" cy="381001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0" name="Прямая со стрелкой 9"/>
          <p:cNvCxnSpPr/>
          <p:nvPr/>
        </p:nvCxnSpPr>
        <p:spPr>
          <a:xfrm>
            <a:off x="6876256" y="1628800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3528" y="260648"/>
            <a:ext cx="8568952" cy="511844"/>
          </a:xfrm>
          <a:prstGeom prst="rect">
            <a:avLst/>
          </a:prstGeom>
          <a:noFill/>
        </p:spPr>
        <p:txBody>
          <a:bodyPr wrap="square" lIns="80175" tIns="40087" rIns="80175" bIns="40087" rtlCol="0">
            <a:spAutoFit/>
          </a:bodyPr>
          <a:lstStyle/>
          <a:p>
            <a:pPr algn="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Приложение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Схема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штаба ВР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МБОУ СОШ № 196</a:t>
            </a:r>
          </a:p>
        </p:txBody>
      </p:sp>
      <p:grpSp>
        <p:nvGrpSpPr>
          <p:cNvPr id="12" name="Группа 308"/>
          <p:cNvGrpSpPr/>
          <p:nvPr/>
        </p:nvGrpSpPr>
        <p:grpSpPr>
          <a:xfrm>
            <a:off x="2987824" y="1484785"/>
            <a:ext cx="2088232" cy="936104"/>
            <a:chOff x="417945" y="1492250"/>
            <a:chExt cx="1143000" cy="685808"/>
          </a:xfrm>
        </p:grpSpPr>
        <p:grpSp>
          <p:nvGrpSpPr>
            <p:cNvPr id="13" name="Группа 90"/>
            <p:cNvGrpSpPr/>
            <p:nvPr/>
          </p:nvGrpSpPr>
          <p:grpSpPr>
            <a:xfrm>
              <a:off x="546100" y="1492250"/>
              <a:ext cx="954624" cy="685808"/>
              <a:chOff x="3136900" y="4159249"/>
              <a:chExt cx="954624" cy="685808"/>
            </a:xfrm>
          </p:grpSpPr>
          <p:sp>
            <p:nvSpPr>
              <p:cNvPr id="15" name="Прямоугольник 14"/>
              <p:cNvSpPr/>
              <p:nvPr/>
            </p:nvSpPr>
            <p:spPr>
              <a:xfrm>
                <a:off x="3136900" y="4159249"/>
                <a:ext cx="914400" cy="304800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6" name="Группа 84"/>
              <p:cNvGrpSpPr/>
              <p:nvPr/>
            </p:nvGrpSpPr>
            <p:grpSpPr>
              <a:xfrm>
                <a:off x="3136900" y="4464050"/>
                <a:ext cx="457200" cy="381000"/>
                <a:chOff x="1155700" y="1263650"/>
                <a:chExt cx="1447800" cy="214440"/>
              </a:xfrm>
            </p:grpSpPr>
            <p:sp>
              <p:nvSpPr>
                <p:cNvPr id="20" name="Прямоугольник 19"/>
                <p:cNvSpPr/>
                <p:nvPr/>
              </p:nvSpPr>
              <p:spPr>
                <a:xfrm>
                  <a:off x="1155700" y="1263650"/>
                  <a:ext cx="1447800" cy="21444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1155700" y="1329873"/>
                  <a:ext cx="1447800" cy="888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800" dirty="0">
                      <a:latin typeface="Times New Roman" pitchFamily="18" charset="0"/>
                      <a:cs typeface="Times New Roman" pitchFamily="18" charset="0"/>
                    </a:rPr>
                    <a:t>Зав. </a:t>
                  </a:r>
                  <a:r>
                    <a:rPr lang="ru-RU" sz="800" dirty="0" err="1">
                      <a:latin typeface="Times New Roman" pitchFamily="18" charset="0"/>
                      <a:cs typeface="Times New Roman" pitchFamily="18" charset="0"/>
                    </a:rPr>
                    <a:t>оВР</a:t>
                  </a:r>
                  <a:r>
                    <a:rPr lang="ru-RU" sz="800" dirty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</a:p>
              </p:txBody>
            </p:sp>
          </p:grpSp>
          <p:grpSp>
            <p:nvGrpSpPr>
              <p:cNvPr id="17" name="Группа 87"/>
              <p:cNvGrpSpPr/>
              <p:nvPr/>
            </p:nvGrpSpPr>
            <p:grpSpPr>
              <a:xfrm>
                <a:off x="3594100" y="4464056"/>
                <a:ext cx="497424" cy="381001"/>
                <a:chOff x="1155700" y="1263650"/>
                <a:chExt cx="1575176" cy="214440"/>
              </a:xfrm>
            </p:grpSpPr>
            <p:sp>
              <p:nvSpPr>
                <p:cNvPr id="18" name="Прямоугольник 17"/>
                <p:cNvSpPr/>
                <p:nvPr/>
              </p:nvSpPr>
              <p:spPr>
                <a:xfrm>
                  <a:off x="1155700" y="1263650"/>
                  <a:ext cx="1447800" cy="21444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1155700" y="1308798"/>
                  <a:ext cx="1575176" cy="1396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800" dirty="0">
                      <a:latin typeface="Times New Roman" pitchFamily="18" charset="0"/>
                      <a:cs typeface="Times New Roman" pitchFamily="18" charset="0"/>
                    </a:rPr>
                    <a:t>Советник по  воспитанию</a:t>
                  </a:r>
                </a:p>
              </p:txBody>
            </p:sp>
          </p:grpSp>
        </p:grpSp>
        <p:sp>
          <p:nvSpPr>
            <p:cNvPr id="14" name="TextBox 13"/>
            <p:cNvSpPr txBox="1"/>
            <p:nvPr/>
          </p:nvSpPr>
          <p:spPr>
            <a:xfrm>
              <a:off x="417945" y="1545430"/>
              <a:ext cx="1143000" cy="1578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ЗД по ВР, </a:t>
              </a:r>
              <a:r>
                <a:rPr lang="ru-RU" sz="800" dirty="0" err="1">
                  <a:latin typeface="Times New Roman" pitchFamily="18" charset="0"/>
                  <a:cs typeface="Times New Roman" pitchFamily="18" charset="0"/>
                </a:rPr>
                <a:t>рук-ль</a:t>
              </a:r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штаба ВР</a:t>
              </a:r>
              <a:endParaRPr lang="ru-RU" sz="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2" name="Группа 60"/>
          <p:cNvGrpSpPr/>
          <p:nvPr/>
        </p:nvGrpSpPr>
        <p:grpSpPr>
          <a:xfrm>
            <a:off x="3419872" y="980728"/>
            <a:ext cx="1238024" cy="233541"/>
            <a:chOff x="1155700" y="1263650"/>
            <a:chExt cx="1447800" cy="257328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1155700" y="1263650"/>
              <a:ext cx="1447800" cy="25732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55700" y="1263650"/>
              <a:ext cx="1447800" cy="237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>
                  <a:latin typeface="Times New Roman" pitchFamily="18" charset="0"/>
                  <a:cs typeface="Times New Roman" pitchFamily="18" charset="0"/>
                </a:rPr>
                <a:t>Директор школы</a:t>
              </a:r>
            </a:p>
          </p:txBody>
        </p:sp>
      </p:grpSp>
      <p:grpSp>
        <p:nvGrpSpPr>
          <p:cNvPr id="25" name="Группа 487"/>
          <p:cNvGrpSpPr/>
          <p:nvPr/>
        </p:nvGrpSpPr>
        <p:grpSpPr>
          <a:xfrm rot="5400000">
            <a:off x="7675568" y="987762"/>
            <a:ext cx="345782" cy="1368342"/>
            <a:chOff x="3898900" y="5073650"/>
            <a:chExt cx="381000" cy="1371600"/>
          </a:xfrm>
        </p:grpSpPr>
        <p:sp>
          <p:nvSpPr>
            <p:cNvPr id="26" name="object 79"/>
            <p:cNvSpPr txBox="1"/>
            <p:nvPr/>
          </p:nvSpPr>
          <p:spPr>
            <a:xfrm>
              <a:off x="4045773" y="5226052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Пресс-центр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8" name="Группа 487"/>
          <p:cNvGrpSpPr/>
          <p:nvPr/>
        </p:nvGrpSpPr>
        <p:grpSpPr>
          <a:xfrm rot="5400000">
            <a:off x="6019384" y="973504"/>
            <a:ext cx="345782" cy="1368342"/>
            <a:chOff x="3898900" y="5073650"/>
            <a:chExt cx="381000" cy="1371600"/>
          </a:xfrm>
        </p:grpSpPr>
        <p:sp>
          <p:nvSpPr>
            <p:cNvPr id="29" name="object 79"/>
            <p:cNvSpPr txBox="1"/>
            <p:nvPr/>
          </p:nvSpPr>
          <p:spPr>
            <a:xfrm>
              <a:off x="4045773" y="5226053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Педагог - организатор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" name="Группа 650"/>
          <p:cNvGrpSpPr/>
          <p:nvPr/>
        </p:nvGrpSpPr>
        <p:grpSpPr>
          <a:xfrm>
            <a:off x="2699792" y="3140968"/>
            <a:ext cx="1073366" cy="288032"/>
            <a:chOff x="6261094" y="5607049"/>
            <a:chExt cx="1600206" cy="381001"/>
          </a:xfrm>
        </p:grpSpPr>
        <p:sp>
          <p:nvSpPr>
            <p:cNvPr id="32" name="object 79"/>
            <p:cNvSpPr txBox="1"/>
            <p:nvPr/>
          </p:nvSpPr>
          <p:spPr>
            <a:xfrm rot="5400000">
              <a:off x="6955922" y="5021855"/>
              <a:ext cx="210543" cy="160020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Орлята России</a:t>
              </a:r>
              <a:endParaRPr lang="ru-RU"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 rot="10800000">
              <a:off x="6261100" y="5607049"/>
              <a:ext cx="1600200" cy="381001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37" name="Прямая со стрелкой 36"/>
          <p:cNvCxnSpPr/>
          <p:nvPr/>
        </p:nvCxnSpPr>
        <p:spPr>
          <a:xfrm>
            <a:off x="3995936" y="1196752"/>
            <a:ext cx="0" cy="276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endCxn id="9" idx="1"/>
          </p:cNvCxnSpPr>
          <p:nvPr/>
        </p:nvCxnSpPr>
        <p:spPr>
          <a:xfrm flipH="1">
            <a:off x="3773153" y="2924944"/>
            <a:ext cx="3667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4932040" y="1700808"/>
            <a:ext cx="5760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Группа 487"/>
          <p:cNvGrpSpPr/>
          <p:nvPr/>
        </p:nvGrpSpPr>
        <p:grpSpPr>
          <a:xfrm rot="5400000">
            <a:off x="6019384" y="1981616"/>
            <a:ext cx="345782" cy="1368342"/>
            <a:chOff x="3898900" y="5073650"/>
            <a:chExt cx="381000" cy="1371600"/>
          </a:xfrm>
        </p:grpSpPr>
        <p:sp>
          <p:nvSpPr>
            <p:cNvPr id="45" name="object 79"/>
            <p:cNvSpPr txBox="1"/>
            <p:nvPr/>
          </p:nvSpPr>
          <p:spPr>
            <a:xfrm>
              <a:off x="3977948" y="5226054"/>
              <a:ext cx="271299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Педагог дополнительного образования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Прямоугольник 45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7" name="Группа 645"/>
          <p:cNvGrpSpPr/>
          <p:nvPr/>
        </p:nvGrpSpPr>
        <p:grpSpPr>
          <a:xfrm>
            <a:off x="7164288" y="2564904"/>
            <a:ext cx="936104" cy="216024"/>
            <a:chOff x="1155700" y="1263650"/>
            <a:chExt cx="1447800" cy="171552"/>
          </a:xfrm>
        </p:grpSpPr>
        <p:sp>
          <p:nvSpPr>
            <p:cNvPr id="48" name="Прямоугольник 47"/>
            <p:cNvSpPr/>
            <p:nvPr/>
          </p:nvSpPr>
          <p:spPr>
            <a:xfrm>
              <a:off x="1155700" y="1263650"/>
              <a:ext cx="1447800" cy="171552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155700" y="1263650"/>
              <a:ext cx="1447800" cy="1654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Музей</a:t>
              </a:r>
            </a:p>
          </p:txBody>
        </p:sp>
      </p:grpSp>
      <p:grpSp>
        <p:nvGrpSpPr>
          <p:cNvPr id="52" name="Группа 487"/>
          <p:cNvGrpSpPr/>
          <p:nvPr/>
        </p:nvGrpSpPr>
        <p:grpSpPr>
          <a:xfrm rot="5400000">
            <a:off x="6019384" y="1477560"/>
            <a:ext cx="345782" cy="1368342"/>
            <a:chOff x="3898900" y="5073650"/>
            <a:chExt cx="381000" cy="1371600"/>
          </a:xfrm>
        </p:grpSpPr>
        <p:sp>
          <p:nvSpPr>
            <p:cNvPr id="53" name="object 79"/>
            <p:cNvSpPr txBox="1"/>
            <p:nvPr/>
          </p:nvSpPr>
          <p:spPr>
            <a:xfrm>
              <a:off x="3977948" y="5226054"/>
              <a:ext cx="271299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Педагог – организатор ОБЖ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Прямоугольник 53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55" name="Прямая со стрелкой 54"/>
          <p:cNvCxnSpPr/>
          <p:nvPr/>
        </p:nvCxnSpPr>
        <p:spPr>
          <a:xfrm>
            <a:off x="5220072" y="2132856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Группа 487"/>
          <p:cNvGrpSpPr/>
          <p:nvPr/>
        </p:nvGrpSpPr>
        <p:grpSpPr>
          <a:xfrm rot="5400000">
            <a:off x="7675568" y="1405552"/>
            <a:ext cx="345782" cy="1368342"/>
            <a:chOff x="3898900" y="5073650"/>
            <a:chExt cx="381000" cy="1371600"/>
          </a:xfrm>
        </p:grpSpPr>
        <p:sp>
          <p:nvSpPr>
            <p:cNvPr id="58" name="object 79"/>
            <p:cNvSpPr txBox="1"/>
            <p:nvPr/>
          </p:nvSpPr>
          <p:spPr>
            <a:xfrm>
              <a:off x="4045773" y="5226053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err="1" smtClean="0">
                  <a:latin typeface="Times New Roman" pitchFamily="18" charset="0"/>
                  <a:cs typeface="Times New Roman" pitchFamily="18" charset="0"/>
                </a:rPr>
                <a:t>Юнармия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" name="Прямоугольник 58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60" name="Прямая со стрелкой 59"/>
          <p:cNvCxnSpPr/>
          <p:nvPr/>
        </p:nvCxnSpPr>
        <p:spPr>
          <a:xfrm>
            <a:off x="6876256" y="2132856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5220072" y="1700808"/>
            <a:ext cx="0" cy="345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Группа 645"/>
          <p:cNvGrpSpPr/>
          <p:nvPr/>
        </p:nvGrpSpPr>
        <p:grpSpPr>
          <a:xfrm>
            <a:off x="7164288" y="2924944"/>
            <a:ext cx="936104" cy="216024"/>
            <a:chOff x="1155700" y="1263650"/>
            <a:chExt cx="1447800" cy="171552"/>
          </a:xfrm>
        </p:grpSpPr>
        <p:sp>
          <p:nvSpPr>
            <p:cNvPr id="64" name="Прямоугольник 63"/>
            <p:cNvSpPr/>
            <p:nvPr/>
          </p:nvSpPr>
          <p:spPr>
            <a:xfrm>
              <a:off x="1155700" y="1263650"/>
              <a:ext cx="1447800" cy="171552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155700" y="1263650"/>
              <a:ext cx="1447800" cy="1588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latin typeface="Times New Roman" pitchFamily="18" charset="0"/>
                  <a:cs typeface="Times New Roman" pitchFamily="18" charset="0"/>
                </a:rPr>
                <a:t>Отряд ЮИД</a:t>
              </a:r>
              <a:endParaRPr lang="ru-RU" sz="7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6" name="Группа 645"/>
          <p:cNvGrpSpPr/>
          <p:nvPr/>
        </p:nvGrpSpPr>
        <p:grpSpPr>
          <a:xfrm>
            <a:off x="7164288" y="3284984"/>
            <a:ext cx="1440160" cy="288032"/>
            <a:chOff x="1155700" y="1263650"/>
            <a:chExt cx="1447800" cy="171552"/>
          </a:xfrm>
        </p:grpSpPr>
        <p:sp>
          <p:nvSpPr>
            <p:cNvPr id="67" name="Прямоугольник 66"/>
            <p:cNvSpPr/>
            <p:nvPr/>
          </p:nvSpPr>
          <p:spPr>
            <a:xfrm>
              <a:off x="1155700" y="1263650"/>
              <a:ext cx="1447800" cy="171552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155700" y="1263650"/>
              <a:ext cx="1447800" cy="1191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latin typeface="Times New Roman" pitchFamily="18" charset="0"/>
                  <a:cs typeface="Times New Roman" pitchFamily="18" charset="0"/>
                </a:rPr>
                <a:t>Театральная студия «Краски»</a:t>
              </a:r>
              <a:endParaRPr lang="ru-RU" sz="7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69" name="Прямая со стрелкой 68"/>
          <p:cNvCxnSpPr/>
          <p:nvPr/>
        </p:nvCxnSpPr>
        <p:spPr>
          <a:xfrm>
            <a:off x="6876446" y="2636912"/>
            <a:ext cx="287842" cy="3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6948264" y="2996952"/>
            <a:ext cx="215834" cy="3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6948264" y="3429000"/>
            <a:ext cx="215834" cy="3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6948264" y="2636912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>
            <a:endCxn id="33" idx="1"/>
          </p:cNvCxnSpPr>
          <p:nvPr/>
        </p:nvCxnSpPr>
        <p:spPr>
          <a:xfrm flipH="1">
            <a:off x="3773158" y="3284984"/>
            <a:ext cx="3667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4139952" y="2420888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/>
          <p:nvPr/>
        </p:nvCxnSpPr>
        <p:spPr>
          <a:xfrm>
            <a:off x="5220072" y="2636912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Группа 487"/>
          <p:cNvGrpSpPr/>
          <p:nvPr/>
        </p:nvGrpSpPr>
        <p:grpSpPr>
          <a:xfrm rot="5400000">
            <a:off x="6019384" y="2485672"/>
            <a:ext cx="345782" cy="1368342"/>
            <a:chOff x="3898900" y="5073650"/>
            <a:chExt cx="381000" cy="1371600"/>
          </a:xfrm>
        </p:grpSpPr>
        <p:sp>
          <p:nvSpPr>
            <p:cNvPr id="101" name="object 79"/>
            <p:cNvSpPr txBox="1"/>
            <p:nvPr/>
          </p:nvSpPr>
          <p:spPr>
            <a:xfrm>
              <a:off x="4045773" y="5226055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Старший вожатый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" name="Прямоугольник 101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3" name="Группа 41"/>
          <p:cNvGrpSpPr/>
          <p:nvPr/>
        </p:nvGrpSpPr>
        <p:grpSpPr>
          <a:xfrm>
            <a:off x="5868144" y="4014200"/>
            <a:ext cx="1045900" cy="390955"/>
            <a:chOff x="1155700" y="1263650"/>
            <a:chExt cx="1447800" cy="257328"/>
          </a:xfrm>
        </p:grpSpPr>
        <p:sp>
          <p:nvSpPr>
            <p:cNvPr id="104" name="Прямоугольник 103"/>
            <p:cNvSpPr/>
            <p:nvPr/>
          </p:nvSpPr>
          <p:spPr>
            <a:xfrm>
              <a:off x="1155700" y="1263650"/>
              <a:ext cx="1447800" cy="257328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155700" y="1339432"/>
              <a:ext cx="1447800" cy="1316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Совет </a:t>
              </a:r>
              <a:r>
                <a:rPr lang="ru-RU" sz="700" dirty="0" err="1" smtClean="0">
                  <a:latin typeface="Times New Roman" pitchFamily="18" charset="0"/>
                  <a:cs typeface="Times New Roman" pitchFamily="18" charset="0"/>
                </a:rPr>
                <a:t>соуправления</a:t>
              </a:r>
              <a:endParaRPr lang="ru-RU" sz="7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06" name="Прямая соединительная линия 105"/>
          <p:cNvCxnSpPr/>
          <p:nvPr/>
        </p:nvCxnSpPr>
        <p:spPr>
          <a:xfrm>
            <a:off x="5652120" y="3356992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 стрелкой 106"/>
          <p:cNvCxnSpPr/>
          <p:nvPr/>
        </p:nvCxnSpPr>
        <p:spPr>
          <a:xfrm>
            <a:off x="5652120" y="3717032"/>
            <a:ext cx="215834" cy="3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 стрелкой 107"/>
          <p:cNvCxnSpPr/>
          <p:nvPr/>
        </p:nvCxnSpPr>
        <p:spPr>
          <a:xfrm>
            <a:off x="5652120" y="4149080"/>
            <a:ext cx="215834" cy="3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Группа 487"/>
          <p:cNvGrpSpPr/>
          <p:nvPr/>
        </p:nvGrpSpPr>
        <p:grpSpPr>
          <a:xfrm rot="5400000">
            <a:off x="1986936" y="1549568"/>
            <a:ext cx="345782" cy="1368342"/>
            <a:chOff x="3898900" y="5073650"/>
            <a:chExt cx="381000" cy="1371600"/>
          </a:xfrm>
        </p:grpSpPr>
        <p:sp>
          <p:nvSpPr>
            <p:cNvPr id="110" name="object 79"/>
            <p:cNvSpPr txBox="1"/>
            <p:nvPr/>
          </p:nvSpPr>
          <p:spPr>
            <a:xfrm>
              <a:off x="4045773" y="5226053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Педагог - организатор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1" name="Прямоугольник 110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12" name="Прямая со стрелкой 111"/>
          <p:cNvCxnSpPr/>
          <p:nvPr/>
        </p:nvCxnSpPr>
        <p:spPr>
          <a:xfrm flipH="1">
            <a:off x="2843808" y="2204864"/>
            <a:ext cx="3667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 стрелкой 112"/>
          <p:cNvCxnSpPr/>
          <p:nvPr/>
        </p:nvCxnSpPr>
        <p:spPr>
          <a:xfrm>
            <a:off x="5220072" y="3140968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 стрелкой 115"/>
          <p:cNvCxnSpPr/>
          <p:nvPr/>
        </p:nvCxnSpPr>
        <p:spPr>
          <a:xfrm flipH="1">
            <a:off x="4860032" y="3789040"/>
            <a:ext cx="3667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7" name="Группа 41"/>
          <p:cNvGrpSpPr/>
          <p:nvPr/>
        </p:nvGrpSpPr>
        <p:grpSpPr>
          <a:xfrm>
            <a:off x="5508104" y="4509120"/>
            <a:ext cx="1296144" cy="390955"/>
            <a:chOff x="1155700" y="1263650"/>
            <a:chExt cx="1447800" cy="257328"/>
          </a:xfrm>
        </p:grpSpPr>
        <p:sp>
          <p:nvSpPr>
            <p:cNvPr id="118" name="Прямоугольник 117"/>
            <p:cNvSpPr/>
            <p:nvPr/>
          </p:nvSpPr>
          <p:spPr>
            <a:xfrm>
              <a:off x="1155700" y="1263650"/>
              <a:ext cx="1447800" cy="257328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1155700" y="1315543"/>
              <a:ext cx="1447800" cy="1316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latin typeface="Times New Roman" pitchFamily="18" charset="0"/>
                  <a:cs typeface="Times New Roman" pitchFamily="18" charset="0"/>
                </a:rPr>
                <a:t>Педагог-библиотекарь</a:t>
              </a:r>
              <a:endParaRPr lang="ru-RU" sz="7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21" name="Прямая со стрелкой 120"/>
          <p:cNvCxnSpPr/>
          <p:nvPr/>
        </p:nvCxnSpPr>
        <p:spPr>
          <a:xfrm>
            <a:off x="5220072" y="4725144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" name="Группа 487"/>
          <p:cNvGrpSpPr/>
          <p:nvPr/>
        </p:nvGrpSpPr>
        <p:grpSpPr>
          <a:xfrm rot="5400000">
            <a:off x="4003160" y="3133744"/>
            <a:ext cx="345782" cy="1368342"/>
            <a:chOff x="3898900" y="5073650"/>
            <a:chExt cx="381000" cy="1371600"/>
          </a:xfrm>
        </p:grpSpPr>
        <p:sp>
          <p:nvSpPr>
            <p:cNvPr id="124" name="object 79"/>
            <p:cNvSpPr txBox="1"/>
            <p:nvPr/>
          </p:nvSpPr>
          <p:spPr>
            <a:xfrm>
              <a:off x="4045773" y="5226055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Педагог – психолог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5" name="Прямоугольник 124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6" name="Группа 487"/>
          <p:cNvGrpSpPr/>
          <p:nvPr/>
        </p:nvGrpSpPr>
        <p:grpSpPr>
          <a:xfrm rot="5400000">
            <a:off x="4003160" y="3565792"/>
            <a:ext cx="345782" cy="1368342"/>
            <a:chOff x="3898900" y="5073650"/>
            <a:chExt cx="381000" cy="1371600"/>
          </a:xfrm>
        </p:grpSpPr>
        <p:sp>
          <p:nvSpPr>
            <p:cNvPr id="127" name="object 79"/>
            <p:cNvSpPr txBox="1"/>
            <p:nvPr/>
          </p:nvSpPr>
          <p:spPr>
            <a:xfrm>
              <a:off x="4045773" y="5226056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Социальный педагог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8" name="Прямоугольник 127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29" name="Прямая со стрелкой 128"/>
          <p:cNvCxnSpPr/>
          <p:nvPr/>
        </p:nvCxnSpPr>
        <p:spPr>
          <a:xfrm flipH="1">
            <a:off x="4860032" y="4221088"/>
            <a:ext cx="3667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Группа 487"/>
          <p:cNvGrpSpPr/>
          <p:nvPr/>
        </p:nvGrpSpPr>
        <p:grpSpPr>
          <a:xfrm rot="5400000">
            <a:off x="4003160" y="3997840"/>
            <a:ext cx="345782" cy="1368342"/>
            <a:chOff x="3898900" y="5073650"/>
            <a:chExt cx="381000" cy="1371600"/>
          </a:xfrm>
        </p:grpSpPr>
        <p:sp>
          <p:nvSpPr>
            <p:cNvPr id="131" name="object 79"/>
            <p:cNvSpPr txBox="1"/>
            <p:nvPr/>
          </p:nvSpPr>
          <p:spPr>
            <a:xfrm>
              <a:off x="4045773" y="5226057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Руководитель ШСК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2" name="Прямоугольник 131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33" name="Прямая со стрелкой 132"/>
          <p:cNvCxnSpPr/>
          <p:nvPr/>
        </p:nvCxnSpPr>
        <p:spPr>
          <a:xfrm flipH="1">
            <a:off x="4860032" y="4653136"/>
            <a:ext cx="3667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4" name="Группа 645"/>
          <p:cNvGrpSpPr/>
          <p:nvPr/>
        </p:nvGrpSpPr>
        <p:grpSpPr>
          <a:xfrm>
            <a:off x="2195736" y="4581128"/>
            <a:ext cx="936104" cy="216024"/>
            <a:chOff x="1155700" y="1263650"/>
            <a:chExt cx="1447800" cy="171552"/>
          </a:xfrm>
        </p:grpSpPr>
        <p:sp>
          <p:nvSpPr>
            <p:cNvPr id="135" name="Прямоугольник 134"/>
            <p:cNvSpPr/>
            <p:nvPr/>
          </p:nvSpPr>
          <p:spPr>
            <a:xfrm>
              <a:off x="1155700" y="1263650"/>
              <a:ext cx="1447800" cy="171552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1155700" y="1263650"/>
              <a:ext cx="1447800" cy="1588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latin typeface="Times New Roman" pitchFamily="18" charset="0"/>
                  <a:cs typeface="Times New Roman" pitchFamily="18" charset="0"/>
                </a:rPr>
                <a:t>Актив ШСК</a:t>
              </a:r>
              <a:endParaRPr lang="ru-RU" sz="7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37" name="Прямая со стрелкой 136"/>
          <p:cNvCxnSpPr/>
          <p:nvPr/>
        </p:nvCxnSpPr>
        <p:spPr>
          <a:xfrm flipH="1">
            <a:off x="3131840" y="4653136"/>
            <a:ext cx="3667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9" name="Группа 487"/>
          <p:cNvGrpSpPr/>
          <p:nvPr/>
        </p:nvGrpSpPr>
        <p:grpSpPr>
          <a:xfrm rot="5400000">
            <a:off x="4003160" y="4429888"/>
            <a:ext cx="345782" cy="1368342"/>
            <a:chOff x="3898900" y="5073650"/>
            <a:chExt cx="381000" cy="1371600"/>
          </a:xfrm>
        </p:grpSpPr>
        <p:sp>
          <p:nvSpPr>
            <p:cNvPr id="140" name="object 79"/>
            <p:cNvSpPr txBox="1"/>
            <p:nvPr/>
          </p:nvSpPr>
          <p:spPr>
            <a:xfrm>
              <a:off x="3977948" y="5226058"/>
              <a:ext cx="271299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Руководитель МО классный руководителей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1" name="Прямоугольник 140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42" name="Прямая со стрелкой 141"/>
          <p:cNvCxnSpPr/>
          <p:nvPr/>
        </p:nvCxnSpPr>
        <p:spPr>
          <a:xfrm flipH="1">
            <a:off x="4860032" y="5157192"/>
            <a:ext cx="3667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354</Words>
  <Application>Microsoft Office PowerPoint</Application>
  <PresentationFormat>Экран (4:3)</PresentationFormat>
  <Paragraphs>107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 Михайловна</dc:creator>
  <cp:lastModifiedBy>Наталья Михайловна</cp:lastModifiedBy>
  <cp:revision>25</cp:revision>
  <dcterms:created xsi:type="dcterms:W3CDTF">2023-12-04T07:34:20Z</dcterms:created>
  <dcterms:modified xsi:type="dcterms:W3CDTF">2023-12-07T04:29:47Z</dcterms:modified>
</cp:coreProperties>
</file>