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F7AA-C87C-410F-8DB3-F3D5226C466E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8" name="Прямая соединительная линия 467"/>
          <p:cNvCxnSpPr/>
          <p:nvPr/>
        </p:nvCxnSpPr>
        <p:spPr>
          <a:xfrm flipV="1">
            <a:off x="6787411" y="3014062"/>
            <a:ext cx="0" cy="69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54"/>
          <p:cNvGrpSpPr/>
          <p:nvPr/>
        </p:nvGrpSpPr>
        <p:grpSpPr>
          <a:xfrm>
            <a:off x="6200978" y="3429003"/>
            <a:ext cx="781910" cy="307777"/>
            <a:chOff x="1155700" y="1263650"/>
            <a:chExt cx="1447800" cy="190871"/>
          </a:xfrm>
        </p:grpSpPr>
        <p:sp>
          <p:nvSpPr>
            <p:cNvPr id="456" name="Прямоугольник 455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1155700" y="1263650"/>
              <a:ext cx="1447800" cy="19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Служба ОТ и ТБ</a:t>
              </a:r>
            </a:p>
          </p:txBody>
        </p:sp>
      </p:grpSp>
      <p:grpSp>
        <p:nvGrpSpPr>
          <p:cNvPr id="8" name="Группа 451"/>
          <p:cNvGrpSpPr/>
          <p:nvPr/>
        </p:nvGrpSpPr>
        <p:grpSpPr>
          <a:xfrm>
            <a:off x="7699639" y="3705625"/>
            <a:ext cx="781910" cy="307259"/>
            <a:chOff x="1155700" y="1263650"/>
            <a:chExt cx="1447800" cy="190550"/>
          </a:xfrm>
        </p:grpSpPr>
        <p:sp>
          <p:nvSpPr>
            <p:cNvPr id="453" name="Прямоугольник 452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1155700" y="1263650"/>
              <a:ext cx="1447800" cy="1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Зав. хоз. отделом</a:t>
              </a:r>
            </a:p>
          </p:txBody>
        </p:sp>
      </p:grpSp>
      <p:cxnSp>
        <p:nvCxnSpPr>
          <p:cNvPr id="444" name="Прямая соединительная линия 443"/>
          <p:cNvCxnSpPr/>
          <p:nvPr/>
        </p:nvCxnSpPr>
        <p:spPr>
          <a:xfrm flipV="1">
            <a:off x="4637159" y="1700092"/>
            <a:ext cx="0" cy="414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29630" y="247811"/>
            <a:ext cx="3684741" cy="296401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Модель управления МБОУ СОШ № 196</a:t>
            </a:r>
          </a:p>
        </p:txBody>
      </p:sp>
      <p:grpSp>
        <p:nvGrpSpPr>
          <p:cNvPr id="9" name="Группа 25"/>
          <p:cNvGrpSpPr/>
          <p:nvPr/>
        </p:nvGrpSpPr>
        <p:grpSpPr>
          <a:xfrm>
            <a:off x="988247" y="801060"/>
            <a:ext cx="2410888" cy="215444"/>
            <a:chOff x="1155700" y="882650"/>
            <a:chExt cx="2819400" cy="23738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55700" y="882650"/>
              <a:ext cx="28194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55700" y="882650"/>
              <a:ext cx="2819400" cy="237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Родительская конференция</a:t>
              </a:r>
            </a:p>
          </p:txBody>
        </p:sp>
      </p:grpSp>
      <p:grpSp>
        <p:nvGrpSpPr>
          <p:cNvPr id="10" name="Группа 24"/>
          <p:cNvGrpSpPr/>
          <p:nvPr/>
        </p:nvGrpSpPr>
        <p:grpSpPr>
          <a:xfrm>
            <a:off x="1444361" y="1146842"/>
            <a:ext cx="1238024" cy="233541"/>
            <a:chOff x="1155700" y="1263650"/>
            <a:chExt cx="1447800" cy="2573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Совет родителей</a:t>
              </a: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3724931" y="801060"/>
            <a:ext cx="2541207" cy="207469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0175" tIns="40087" rIns="80175" bIns="40087"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24931" y="801060"/>
            <a:ext cx="2541207" cy="207469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ctr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Общее собрание трудового коллектива</a:t>
            </a:r>
          </a:p>
        </p:txBody>
      </p:sp>
      <p:grpSp>
        <p:nvGrpSpPr>
          <p:cNvPr id="11" name="Группа 38"/>
          <p:cNvGrpSpPr/>
          <p:nvPr/>
        </p:nvGrpSpPr>
        <p:grpSpPr>
          <a:xfrm>
            <a:off x="6591933" y="1120770"/>
            <a:ext cx="1238024" cy="233541"/>
            <a:chOff x="1155700" y="1263650"/>
            <a:chExt cx="1447800" cy="257328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Педагогический совет</a:t>
              </a:r>
            </a:p>
          </p:txBody>
        </p:sp>
      </p:grpSp>
      <p:grpSp>
        <p:nvGrpSpPr>
          <p:cNvPr id="13" name="Группа 44"/>
          <p:cNvGrpSpPr/>
          <p:nvPr/>
        </p:nvGrpSpPr>
        <p:grpSpPr>
          <a:xfrm>
            <a:off x="7308684" y="1976718"/>
            <a:ext cx="1563819" cy="215444"/>
            <a:chOff x="1155700" y="1263650"/>
            <a:chExt cx="1447800" cy="269828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55700" y="1263650"/>
              <a:ext cx="1447800" cy="26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Специалист по кадрам</a:t>
              </a:r>
            </a:p>
          </p:txBody>
        </p:sp>
      </p:grpSp>
      <p:grpSp>
        <p:nvGrpSpPr>
          <p:cNvPr id="14" name="Группа 47"/>
          <p:cNvGrpSpPr/>
          <p:nvPr/>
        </p:nvGrpSpPr>
        <p:grpSpPr>
          <a:xfrm>
            <a:off x="7308684" y="1423466"/>
            <a:ext cx="1563819" cy="215444"/>
            <a:chOff x="1155700" y="1263650"/>
            <a:chExt cx="1447800" cy="267219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55700" y="1263650"/>
              <a:ext cx="1447800" cy="26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Секретарь учебной части</a:t>
              </a:r>
            </a:p>
          </p:txBody>
        </p:sp>
      </p:grpSp>
      <p:grpSp>
        <p:nvGrpSpPr>
          <p:cNvPr id="15" name="Группа 54"/>
          <p:cNvGrpSpPr/>
          <p:nvPr/>
        </p:nvGrpSpPr>
        <p:grpSpPr>
          <a:xfrm>
            <a:off x="792769" y="2253343"/>
            <a:ext cx="5668846" cy="215445"/>
            <a:chOff x="1155700" y="1263650"/>
            <a:chExt cx="1447800" cy="26722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55700" y="1263651"/>
              <a:ext cx="1447800" cy="26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Административный совет</a:t>
              </a:r>
            </a:p>
          </p:txBody>
        </p:sp>
      </p:grpSp>
      <p:grpSp>
        <p:nvGrpSpPr>
          <p:cNvPr id="16" name="Группа 57"/>
          <p:cNvGrpSpPr/>
          <p:nvPr/>
        </p:nvGrpSpPr>
        <p:grpSpPr>
          <a:xfrm>
            <a:off x="6591933" y="2253342"/>
            <a:ext cx="2085093" cy="207470"/>
            <a:chOff x="1155700" y="1263649"/>
            <a:chExt cx="1447800" cy="257329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55700" y="1263649"/>
              <a:ext cx="1447800" cy="24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Финансово-хозяйственная деятельность</a:t>
              </a:r>
            </a:p>
          </p:txBody>
        </p:sp>
      </p:grpSp>
      <p:grpSp>
        <p:nvGrpSpPr>
          <p:cNvPr id="17" name="Группа 60"/>
          <p:cNvGrpSpPr/>
          <p:nvPr/>
        </p:nvGrpSpPr>
        <p:grpSpPr>
          <a:xfrm>
            <a:off x="3985568" y="1492624"/>
            <a:ext cx="1238024" cy="233541"/>
            <a:chOff x="1155700" y="1263650"/>
            <a:chExt cx="1447800" cy="257328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</a:p>
          </p:txBody>
        </p:sp>
      </p:grpSp>
      <p:grpSp>
        <p:nvGrpSpPr>
          <p:cNvPr id="18" name="Группа 66"/>
          <p:cNvGrpSpPr/>
          <p:nvPr/>
        </p:nvGrpSpPr>
        <p:grpSpPr>
          <a:xfrm>
            <a:off x="6722252" y="3014062"/>
            <a:ext cx="781910" cy="307259"/>
            <a:chOff x="1155700" y="1263650"/>
            <a:chExt cx="1447800" cy="190550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55700" y="1263650"/>
              <a:ext cx="1447800" cy="1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Начальник хоз. отдела</a:t>
              </a:r>
            </a:p>
          </p:txBody>
        </p:sp>
      </p:grpSp>
      <p:grpSp>
        <p:nvGrpSpPr>
          <p:cNvPr id="19" name="Группа 75"/>
          <p:cNvGrpSpPr/>
          <p:nvPr/>
        </p:nvGrpSpPr>
        <p:grpSpPr>
          <a:xfrm>
            <a:off x="2421748" y="2599124"/>
            <a:ext cx="1042546" cy="307783"/>
            <a:chOff x="1155698" y="1263650"/>
            <a:chExt cx="1689102" cy="190875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1155698" y="1263650"/>
              <a:ext cx="1689102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55700" y="1263654"/>
              <a:ext cx="1689100" cy="19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УВР, уровень 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СОО, </a:t>
              </a:r>
              <a:r>
                <a:rPr lang="ru-RU" sz="700" dirty="0" err="1" smtClean="0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 НМС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9" name="Прямая со стрелкой 98"/>
          <p:cNvCxnSpPr/>
          <p:nvPr/>
        </p:nvCxnSpPr>
        <p:spPr>
          <a:xfrm flipH="1">
            <a:off x="466974" y="2322499"/>
            <a:ext cx="325796" cy="276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endCxn id="78" idx="0"/>
          </p:cNvCxnSpPr>
          <p:nvPr/>
        </p:nvCxnSpPr>
        <p:spPr>
          <a:xfrm flipH="1">
            <a:off x="2943022" y="2460812"/>
            <a:ext cx="65160" cy="138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4506841" y="2460812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070660" y="2944906"/>
            <a:ext cx="0" cy="2351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7178366" y="2460812"/>
            <a:ext cx="0" cy="553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8025435" y="2460812"/>
            <a:ext cx="0" cy="276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4376522" y="2115030"/>
            <a:ext cx="260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4376523" y="2115030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6787411" y="2115030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416"/>
          <p:cNvGrpSpPr/>
          <p:nvPr/>
        </p:nvGrpSpPr>
        <p:grpSpPr>
          <a:xfrm>
            <a:off x="2908777" y="3221524"/>
            <a:ext cx="1303183" cy="207476"/>
            <a:chOff x="3746500" y="4540242"/>
            <a:chExt cx="1066801" cy="228608"/>
          </a:xfrm>
        </p:grpSpPr>
        <p:sp>
          <p:nvSpPr>
            <p:cNvPr id="415" name="TextBox 414"/>
            <p:cNvSpPr txBox="1"/>
            <p:nvPr/>
          </p:nvSpPr>
          <p:spPr>
            <a:xfrm>
              <a:off x="3746500" y="4540242"/>
              <a:ext cx="1066800" cy="22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Зав. ООО и СОО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" name="Прямоугольник 415"/>
            <p:cNvSpPr/>
            <p:nvPr/>
          </p:nvSpPr>
          <p:spPr>
            <a:xfrm>
              <a:off x="3746500" y="4540250"/>
              <a:ext cx="1066801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22" name="Прямая со стрелкой 421"/>
          <p:cNvCxnSpPr/>
          <p:nvPr/>
        </p:nvCxnSpPr>
        <p:spPr>
          <a:xfrm flipH="1">
            <a:off x="3059832" y="2852936"/>
            <a:ext cx="20736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448"/>
          <p:cNvGrpSpPr/>
          <p:nvPr/>
        </p:nvGrpSpPr>
        <p:grpSpPr>
          <a:xfrm>
            <a:off x="7634480" y="3221531"/>
            <a:ext cx="781910" cy="276625"/>
            <a:chOff x="1155700" y="1263650"/>
            <a:chExt cx="1447800" cy="171552"/>
          </a:xfrm>
        </p:grpSpPr>
        <p:sp>
          <p:nvSpPr>
            <p:cNvPr id="450" name="Прямоугольник 449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1155700" y="1263650"/>
              <a:ext cx="1447800" cy="124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Бухгалтерия</a:t>
              </a:r>
            </a:p>
          </p:txBody>
        </p:sp>
      </p:grpSp>
      <p:cxnSp>
        <p:nvCxnSpPr>
          <p:cNvPr id="461" name="Прямая со стрелкой 460"/>
          <p:cNvCxnSpPr>
            <a:stCxn id="68" idx="1"/>
            <a:endCxn id="457" idx="0"/>
          </p:cNvCxnSpPr>
          <p:nvPr/>
        </p:nvCxnSpPr>
        <p:spPr>
          <a:xfrm flipH="1">
            <a:off x="6591933" y="3152375"/>
            <a:ext cx="130319" cy="276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5288750" y="2599124"/>
            <a:ext cx="1238024" cy="3457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0175" tIns="40087" rIns="80175" bIns="40087"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88750" y="2568491"/>
            <a:ext cx="1172865" cy="419511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ctr"/>
            <a:r>
              <a:rPr lang="ru-RU" sz="700" dirty="0">
                <a:latin typeface="Times New Roman" pitchFamily="18" charset="0"/>
                <a:cs typeface="Times New Roman" pitchFamily="18" charset="0"/>
              </a:rPr>
              <a:t>ЗД по УВР уровень ООО и куратор по БОП, </a:t>
            </a:r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питанию, </a:t>
            </a:r>
            <a:r>
              <a:rPr lang="ru-RU" sz="700" dirty="0" err="1">
                <a:latin typeface="Times New Roman" pitchFamily="18" charset="0"/>
                <a:cs typeface="Times New Roman" pitchFamily="18" charset="0"/>
              </a:rPr>
              <a:t>обуч-ся</a:t>
            </a:r>
            <a:r>
              <a:rPr lang="ru-RU" sz="700" dirty="0">
                <a:latin typeface="Times New Roman" pitchFamily="18" charset="0"/>
                <a:cs typeface="Times New Roman" pitchFamily="18" charset="0"/>
              </a:rPr>
              <a:t> с ОВЗ</a:t>
            </a:r>
          </a:p>
        </p:txBody>
      </p:sp>
      <p:cxnSp>
        <p:nvCxnSpPr>
          <p:cNvPr id="470" name="Прямая со стрелкой 469"/>
          <p:cNvCxnSpPr/>
          <p:nvPr/>
        </p:nvCxnSpPr>
        <p:spPr>
          <a:xfrm>
            <a:off x="8025435" y="2944906"/>
            <a:ext cx="0" cy="276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634480" y="2737437"/>
            <a:ext cx="781910" cy="276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0175" tIns="40087" rIns="80175" bIns="40087"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34480" y="2706803"/>
            <a:ext cx="781910" cy="296401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ctr"/>
            <a:r>
              <a:rPr lang="ru-RU" sz="700" dirty="0">
                <a:latin typeface="Times New Roman" pitchFamily="18" charset="0"/>
                <a:cs typeface="Times New Roman" pitchFamily="18" charset="0"/>
              </a:rPr>
              <a:t>Главный бухгалтер</a:t>
            </a:r>
          </a:p>
        </p:txBody>
      </p:sp>
      <p:grpSp>
        <p:nvGrpSpPr>
          <p:cNvPr id="22" name="Группа 473"/>
          <p:cNvGrpSpPr/>
          <p:nvPr/>
        </p:nvGrpSpPr>
        <p:grpSpPr>
          <a:xfrm>
            <a:off x="1965634" y="3933636"/>
            <a:ext cx="2019933" cy="215444"/>
            <a:chOff x="1155700" y="882650"/>
            <a:chExt cx="2819400" cy="239705"/>
          </a:xfrm>
        </p:grpSpPr>
        <p:sp>
          <p:nvSpPr>
            <p:cNvPr id="475" name="Прямоугольник 474"/>
            <p:cNvSpPr/>
            <p:nvPr/>
          </p:nvSpPr>
          <p:spPr>
            <a:xfrm>
              <a:off x="1155700" y="882650"/>
              <a:ext cx="28194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6" name="TextBox 475"/>
            <p:cNvSpPr txBox="1"/>
            <p:nvPr/>
          </p:nvSpPr>
          <p:spPr>
            <a:xfrm>
              <a:off x="1155700" y="882650"/>
              <a:ext cx="2819400" cy="239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Научно-методический совет</a:t>
              </a:r>
            </a:p>
          </p:txBody>
        </p:sp>
      </p:grpSp>
      <p:grpSp>
        <p:nvGrpSpPr>
          <p:cNvPr id="23" name="Группа 476"/>
          <p:cNvGrpSpPr/>
          <p:nvPr/>
        </p:nvGrpSpPr>
        <p:grpSpPr>
          <a:xfrm>
            <a:off x="4376522" y="3636469"/>
            <a:ext cx="1628979" cy="215444"/>
            <a:chOff x="1155700" y="882650"/>
            <a:chExt cx="2819400" cy="237387"/>
          </a:xfrm>
        </p:grpSpPr>
        <p:sp>
          <p:nvSpPr>
            <p:cNvPr id="478" name="Прямоугольник 477"/>
            <p:cNvSpPr/>
            <p:nvPr/>
          </p:nvSpPr>
          <p:spPr>
            <a:xfrm>
              <a:off x="1155700" y="882650"/>
              <a:ext cx="28194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9" name="TextBox 478"/>
            <p:cNvSpPr txBox="1"/>
            <p:nvPr/>
          </p:nvSpPr>
          <p:spPr>
            <a:xfrm>
              <a:off x="1155700" y="882650"/>
              <a:ext cx="2819400" cy="237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Воспитательный совет</a:t>
              </a:r>
            </a:p>
          </p:txBody>
        </p:sp>
      </p:grpSp>
      <p:grpSp>
        <p:nvGrpSpPr>
          <p:cNvPr id="24" name="Группа 484"/>
          <p:cNvGrpSpPr/>
          <p:nvPr/>
        </p:nvGrpSpPr>
        <p:grpSpPr>
          <a:xfrm rot="5400000">
            <a:off x="326662" y="3109200"/>
            <a:ext cx="345782" cy="847069"/>
            <a:chOff x="3898900" y="5073650"/>
            <a:chExt cx="381000" cy="1371600"/>
          </a:xfrm>
        </p:grpSpPr>
        <p:sp>
          <p:nvSpPr>
            <p:cNvPr id="486" name="object 79"/>
            <p:cNvSpPr txBox="1"/>
            <p:nvPr/>
          </p:nvSpPr>
          <p:spPr>
            <a:xfrm>
              <a:off x="4002315" y="5226052"/>
              <a:ext cx="118694" cy="1106169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sz="700" spc="-31" dirty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sz="700" dirty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sz="700" spc="-48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35" dirty="0">
                  <a:latin typeface="Times New Roman" pitchFamily="18" charset="0"/>
                  <a:cs typeface="Times New Roman" pitchFamily="18" charset="0"/>
                </a:rPr>
                <a:t>воспитателей</a:t>
              </a:r>
              <a:endParaRPr sz="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7" name="Прямоугольник 48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487"/>
          <p:cNvGrpSpPr/>
          <p:nvPr/>
        </p:nvGrpSpPr>
        <p:grpSpPr>
          <a:xfrm rot="5400000">
            <a:off x="618784" y="3349768"/>
            <a:ext cx="345782" cy="1368342"/>
            <a:chOff x="3898900" y="5073650"/>
            <a:chExt cx="381000" cy="1371600"/>
          </a:xfrm>
        </p:grpSpPr>
        <p:sp>
          <p:nvSpPr>
            <p:cNvPr id="489" name="object 79"/>
            <p:cNvSpPr txBox="1"/>
            <p:nvPr/>
          </p:nvSpPr>
          <p:spPr>
            <a:xfrm>
              <a:off x="3977949" y="5226051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Кафедра учителей начального образования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0" name="Прямоугольник 489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490"/>
          <p:cNvGrpSpPr/>
          <p:nvPr/>
        </p:nvGrpSpPr>
        <p:grpSpPr>
          <a:xfrm>
            <a:off x="988248" y="4641012"/>
            <a:ext cx="445771" cy="1452282"/>
            <a:chOff x="3898900" y="5073650"/>
            <a:chExt cx="381000" cy="1371600"/>
          </a:xfrm>
        </p:grpSpPr>
        <p:sp>
          <p:nvSpPr>
            <p:cNvPr id="492" name="object 79"/>
            <p:cNvSpPr txBox="1"/>
            <p:nvPr/>
          </p:nvSpPr>
          <p:spPr>
            <a:xfrm>
              <a:off x="3954592" y="5226050"/>
              <a:ext cx="315668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естественно-математического образования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3" name="Прямоугольник 492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493"/>
          <p:cNvGrpSpPr/>
          <p:nvPr/>
        </p:nvGrpSpPr>
        <p:grpSpPr>
          <a:xfrm>
            <a:off x="1509520" y="4641012"/>
            <a:ext cx="445771" cy="1452282"/>
            <a:chOff x="3898900" y="5073650"/>
            <a:chExt cx="381000" cy="1371600"/>
          </a:xfrm>
        </p:grpSpPr>
        <p:sp>
          <p:nvSpPr>
            <p:cNvPr id="495" name="object 79"/>
            <p:cNvSpPr txBox="1"/>
            <p:nvPr/>
          </p:nvSpPr>
          <p:spPr>
            <a:xfrm>
              <a:off x="3954592" y="5226050"/>
              <a:ext cx="210445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естественно-научного образования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6" name="Прямоугольник 49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496"/>
          <p:cNvGrpSpPr/>
          <p:nvPr/>
        </p:nvGrpSpPr>
        <p:grpSpPr>
          <a:xfrm>
            <a:off x="2030793" y="4641012"/>
            <a:ext cx="390955" cy="1452282"/>
            <a:chOff x="3898900" y="5073650"/>
            <a:chExt cx="381000" cy="1371600"/>
          </a:xfrm>
        </p:grpSpPr>
        <p:sp>
          <p:nvSpPr>
            <p:cNvPr id="498" name="object 79"/>
            <p:cNvSpPr txBox="1"/>
            <p:nvPr/>
          </p:nvSpPr>
          <p:spPr>
            <a:xfrm>
              <a:off x="3954592" y="5226050"/>
              <a:ext cx="239951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</a:t>
              </a: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 физической </a:t>
              </a: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культуры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9" name="Прямоугольник 498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499"/>
          <p:cNvGrpSpPr/>
          <p:nvPr/>
        </p:nvGrpSpPr>
        <p:grpSpPr>
          <a:xfrm>
            <a:off x="2552066" y="4641012"/>
            <a:ext cx="390955" cy="1452282"/>
            <a:chOff x="3898900" y="5073650"/>
            <a:chExt cx="381000" cy="1371600"/>
          </a:xfrm>
        </p:grpSpPr>
        <p:sp>
          <p:nvSpPr>
            <p:cNvPr id="501" name="object 79"/>
            <p:cNvSpPr txBox="1"/>
            <p:nvPr/>
          </p:nvSpPr>
          <p:spPr>
            <a:xfrm>
              <a:off x="3954592" y="5226050"/>
              <a:ext cx="239951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технологии и искусства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" name="Прямоугольник 501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Группа 502"/>
          <p:cNvGrpSpPr/>
          <p:nvPr/>
        </p:nvGrpSpPr>
        <p:grpSpPr>
          <a:xfrm>
            <a:off x="3073340" y="4641012"/>
            <a:ext cx="390955" cy="1452282"/>
            <a:chOff x="3898900" y="5073650"/>
            <a:chExt cx="381000" cy="1371600"/>
          </a:xfrm>
        </p:grpSpPr>
        <p:sp>
          <p:nvSpPr>
            <p:cNvPr id="504" name="object 79"/>
            <p:cNvSpPr txBox="1"/>
            <p:nvPr/>
          </p:nvSpPr>
          <p:spPr>
            <a:xfrm>
              <a:off x="3954592" y="5226050"/>
              <a:ext cx="239951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русского языка и литературы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5" name="Прямоугольник 504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508"/>
          <p:cNvGrpSpPr/>
          <p:nvPr/>
        </p:nvGrpSpPr>
        <p:grpSpPr>
          <a:xfrm rot="16200000">
            <a:off x="3031370" y="5204255"/>
            <a:ext cx="1452284" cy="325797"/>
            <a:chOff x="6261098" y="5607049"/>
            <a:chExt cx="1600202" cy="381001"/>
          </a:xfrm>
        </p:grpSpPr>
        <p:sp>
          <p:nvSpPr>
            <p:cNvPr id="507" name="object 79"/>
            <p:cNvSpPr txBox="1"/>
            <p:nvPr/>
          </p:nvSpPr>
          <p:spPr>
            <a:xfrm rot="5400000">
              <a:off x="6917228" y="5011102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</a:t>
              </a:r>
            </a:p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иностранных языков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8" name="Прямоугольник 507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21" name="Прямая со стрелкой 520"/>
          <p:cNvCxnSpPr/>
          <p:nvPr/>
        </p:nvCxnSpPr>
        <p:spPr>
          <a:xfrm flipH="1">
            <a:off x="1475656" y="2875750"/>
            <a:ext cx="33864" cy="9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Прямая со стрелкой 523"/>
          <p:cNvCxnSpPr/>
          <p:nvPr/>
        </p:nvCxnSpPr>
        <p:spPr>
          <a:xfrm>
            <a:off x="1314043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Прямая со стрелкой 524"/>
          <p:cNvCxnSpPr/>
          <p:nvPr/>
        </p:nvCxnSpPr>
        <p:spPr>
          <a:xfrm>
            <a:off x="1639838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Прямая со стрелкой 525"/>
          <p:cNvCxnSpPr/>
          <p:nvPr/>
        </p:nvCxnSpPr>
        <p:spPr>
          <a:xfrm>
            <a:off x="2356589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Прямая со стрелкой 526"/>
          <p:cNvCxnSpPr/>
          <p:nvPr/>
        </p:nvCxnSpPr>
        <p:spPr>
          <a:xfrm>
            <a:off x="2682385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Прямая со стрелкой 527"/>
          <p:cNvCxnSpPr/>
          <p:nvPr/>
        </p:nvCxnSpPr>
        <p:spPr>
          <a:xfrm>
            <a:off x="3333976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Прямая со стрелкой 528"/>
          <p:cNvCxnSpPr/>
          <p:nvPr/>
        </p:nvCxnSpPr>
        <p:spPr>
          <a:xfrm>
            <a:off x="3724931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Прямая соединительная линия 531"/>
          <p:cNvCxnSpPr/>
          <p:nvPr/>
        </p:nvCxnSpPr>
        <p:spPr>
          <a:xfrm>
            <a:off x="727610" y="4433543"/>
            <a:ext cx="2997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Прямая соединительная линия 533"/>
          <p:cNvCxnSpPr/>
          <p:nvPr/>
        </p:nvCxnSpPr>
        <p:spPr>
          <a:xfrm>
            <a:off x="662451" y="4295230"/>
            <a:ext cx="25412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Прямая соединительная линия 536"/>
          <p:cNvCxnSpPr/>
          <p:nvPr/>
        </p:nvCxnSpPr>
        <p:spPr>
          <a:xfrm flipV="1">
            <a:off x="2627784" y="414908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Прямая со стрелкой 538"/>
          <p:cNvCxnSpPr/>
          <p:nvPr/>
        </p:nvCxnSpPr>
        <p:spPr>
          <a:xfrm>
            <a:off x="1183724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Прямая со стрелкой 540"/>
          <p:cNvCxnSpPr/>
          <p:nvPr/>
        </p:nvCxnSpPr>
        <p:spPr>
          <a:xfrm>
            <a:off x="1770157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Прямая со стрелкой 541"/>
          <p:cNvCxnSpPr/>
          <p:nvPr/>
        </p:nvCxnSpPr>
        <p:spPr>
          <a:xfrm>
            <a:off x="2226271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Прямая со стрелкой 542"/>
          <p:cNvCxnSpPr/>
          <p:nvPr/>
        </p:nvCxnSpPr>
        <p:spPr>
          <a:xfrm>
            <a:off x="2812703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Прямая соединительная линия 543"/>
          <p:cNvCxnSpPr/>
          <p:nvPr/>
        </p:nvCxnSpPr>
        <p:spPr>
          <a:xfrm>
            <a:off x="3203658" y="4295230"/>
            <a:ext cx="5864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Прямая со стрелкой 547"/>
          <p:cNvCxnSpPr/>
          <p:nvPr/>
        </p:nvCxnSpPr>
        <p:spPr>
          <a:xfrm>
            <a:off x="3790090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Прямая со стрелкой 552"/>
          <p:cNvCxnSpPr>
            <a:stCxn id="478" idx="2"/>
            <a:endCxn id="552" idx="0"/>
          </p:cNvCxnSpPr>
          <p:nvPr/>
        </p:nvCxnSpPr>
        <p:spPr>
          <a:xfrm>
            <a:off x="5191012" y="3843938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555"/>
          <p:cNvGrpSpPr/>
          <p:nvPr/>
        </p:nvGrpSpPr>
        <p:grpSpPr>
          <a:xfrm rot="16200000">
            <a:off x="3878438" y="5029588"/>
            <a:ext cx="1452284" cy="325797"/>
            <a:chOff x="6261098" y="5607049"/>
            <a:chExt cx="1600202" cy="381001"/>
          </a:xfrm>
        </p:grpSpPr>
        <p:sp>
          <p:nvSpPr>
            <p:cNvPr id="557" name="object 79"/>
            <p:cNvSpPr txBox="1"/>
            <p:nvPr/>
          </p:nvSpPr>
          <p:spPr>
            <a:xfrm rot="5400000">
              <a:off x="6917228" y="5011125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классных</a:t>
              </a:r>
            </a:p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 руководителей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8" name="Прямоугольник 557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558"/>
          <p:cNvGrpSpPr/>
          <p:nvPr/>
        </p:nvGrpSpPr>
        <p:grpSpPr>
          <a:xfrm rot="16200000">
            <a:off x="4269393" y="5029588"/>
            <a:ext cx="1452284" cy="325797"/>
            <a:chOff x="6261098" y="5607049"/>
            <a:chExt cx="1600202" cy="381001"/>
          </a:xfrm>
        </p:grpSpPr>
        <p:sp>
          <p:nvSpPr>
            <p:cNvPr id="560" name="object 79"/>
            <p:cNvSpPr txBox="1"/>
            <p:nvPr/>
          </p:nvSpPr>
          <p:spPr>
            <a:xfrm rot="5400000">
              <a:off x="6917228" y="5011181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МО педагогов</a:t>
              </a:r>
            </a:p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дополнительного образования</a:t>
              </a:r>
            </a:p>
          </p:txBody>
        </p:sp>
        <p:sp>
          <p:nvSpPr>
            <p:cNvPr id="561" name="Прямоугольник 560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561"/>
          <p:cNvGrpSpPr/>
          <p:nvPr/>
        </p:nvGrpSpPr>
        <p:grpSpPr>
          <a:xfrm rot="16200000">
            <a:off x="4660348" y="5029588"/>
            <a:ext cx="1452284" cy="325797"/>
            <a:chOff x="6261098" y="5607049"/>
            <a:chExt cx="1600202" cy="381001"/>
          </a:xfrm>
        </p:grpSpPr>
        <p:sp>
          <p:nvSpPr>
            <p:cNvPr id="563" name="object 79"/>
            <p:cNvSpPr txBox="1"/>
            <p:nvPr/>
          </p:nvSpPr>
          <p:spPr>
            <a:xfrm rot="5400000">
              <a:off x="6917228" y="5011240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Социально-психологическая</a:t>
              </a:r>
            </a:p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служба </a:t>
              </a:r>
              <a:r>
                <a:rPr lang="ru-RU" sz="80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800" smtClean="0">
                  <a:latin typeface="Times New Roman" pitchFamily="18" charset="0"/>
                  <a:cs typeface="Times New Roman" pitchFamily="18" charset="0"/>
                </a:rPr>
                <a:t>прил.1)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4" name="Прямоугольник 563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564"/>
          <p:cNvGrpSpPr/>
          <p:nvPr/>
        </p:nvGrpSpPr>
        <p:grpSpPr>
          <a:xfrm rot="16200000">
            <a:off x="5051303" y="5029588"/>
            <a:ext cx="1452284" cy="325797"/>
            <a:chOff x="6261098" y="5607049"/>
            <a:chExt cx="1600202" cy="381001"/>
          </a:xfrm>
        </p:grpSpPr>
        <p:sp>
          <p:nvSpPr>
            <p:cNvPr id="566" name="object 79"/>
            <p:cNvSpPr txBox="1"/>
            <p:nvPr/>
          </p:nvSpPr>
          <p:spPr>
            <a:xfrm rot="5400000">
              <a:off x="6917228" y="5011247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Библиотечно-информационный центр</a:t>
              </a:r>
            </a:p>
          </p:txBody>
        </p:sp>
        <p:sp>
          <p:nvSpPr>
            <p:cNvPr id="567" name="Прямоугольник 566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68" name="Прямая соединительная линия 567"/>
          <p:cNvCxnSpPr/>
          <p:nvPr/>
        </p:nvCxnSpPr>
        <p:spPr>
          <a:xfrm>
            <a:off x="4637159" y="4328032"/>
            <a:ext cx="1107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Прямая со стрелкой 570"/>
          <p:cNvCxnSpPr/>
          <p:nvPr/>
        </p:nvCxnSpPr>
        <p:spPr>
          <a:xfrm>
            <a:off x="4637159" y="4328032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Прямая со стрелкой 572"/>
          <p:cNvCxnSpPr/>
          <p:nvPr/>
        </p:nvCxnSpPr>
        <p:spPr>
          <a:xfrm>
            <a:off x="4962955" y="4328032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Прямая со стрелкой 573"/>
          <p:cNvCxnSpPr/>
          <p:nvPr/>
        </p:nvCxnSpPr>
        <p:spPr>
          <a:xfrm>
            <a:off x="5353910" y="4328032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Прямая со стрелкой 574"/>
          <p:cNvCxnSpPr/>
          <p:nvPr/>
        </p:nvCxnSpPr>
        <p:spPr>
          <a:xfrm>
            <a:off x="5744865" y="4328032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580"/>
          <p:cNvGrpSpPr/>
          <p:nvPr/>
        </p:nvGrpSpPr>
        <p:grpSpPr>
          <a:xfrm>
            <a:off x="7699639" y="4189719"/>
            <a:ext cx="781910" cy="207469"/>
            <a:chOff x="1155700" y="1263650"/>
            <a:chExt cx="1447800" cy="171552"/>
          </a:xfrm>
        </p:grpSpPr>
        <p:sp>
          <p:nvSpPr>
            <p:cNvPr id="582" name="Прямоугольник 581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" name="TextBox 582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Хоз. отдел</a:t>
              </a:r>
            </a:p>
          </p:txBody>
        </p:sp>
      </p:grpSp>
      <p:grpSp>
        <p:nvGrpSpPr>
          <p:cNvPr id="39" name="Группа 583"/>
          <p:cNvGrpSpPr/>
          <p:nvPr/>
        </p:nvGrpSpPr>
        <p:grpSpPr>
          <a:xfrm>
            <a:off x="7699639" y="4535503"/>
            <a:ext cx="781910" cy="207472"/>
            <a:chOff x="1155700" y="1263648"/>
            <a:chExt cx="1447800" cy="171554"/>
          </a:xfrm>
        </p:grpSpPr>
        <p:sp>
          <p:nvSpPr>
            <p:cNvPr id="585" name="Прямоугольник 584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6" name="TextBox 585"/>
            <p:cNvSpPr txBox="1"/>
            <p:nvPr/>
          </p:nvSpPr>
          <p:spPr>
            <a:xfrm>
              <a:off x="1155700" y="1263648"/>
              <a:ext cx="1447800" cy="165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err="1">
                  <a:latin typeface="Times New Roman" pitchFamily="18" charset="0"/>
                  <a:cs typeface="Times New Roman" pitchFamily="18" charset="0"/>
                </a:rPr>
                <a:t>Техн</a:t>
              </a:r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. отдел</a:t>
              </a:r>
            </a:p>
          </p:txBody>
        </p:sp>
      </p:grpSp>
      <p:grpSp>
        <p:nvGrpSpPr>
          <p:cNvPr id="42" name="Группа 586"/>
          <p:cNvGrpSpPr/>
          <p:nvPr/>
        </p:nvGrpSpPr>
        <p:grpSpPr>
          <a:xfrm>
            <a:off x="6200978" y="4189719"/>
            <a:ext cx="781910" cy="207469"/>
            <a:chOff x="1155700" y="1263650"/>
            <a:chExt cx="1447800" cy="171552"/>
          </a:xfrm>
        </p:grpSpPr>
        <p:sp>
          <p:nvSpPr>
            <p:cNvPr id="588" name="Прямоугольник 587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9" name="TextBox 588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Бассейны</a:t>
              </a:r>
            </a:p>
          </p:txBody>
        </p:sp>
      </p:grpSp>
      <p:grpSp>
        <p:nvGrpSpPr>
          <p:cNvPr id="45" name="Группа 589"/>
          <p:cNvGrpSpPr/>
          <p:nvPr/>
        </p:nvGrpSpPr>
        <p:grpSpPr>
          <a:xfrm>
            <a:off x="6200978" y="4535501"/>
            <a:ext cx="781910" cy="207469"/>
            <a:chOff x="1155700" y="1263650"/>
            <a:chExt cx="1447800" cy="171552"/>
          </a:xfrm>
        </p:grpSpPr>
        <p:sp>
          <p:nvSpPr>
            <p:cNvPr id="591" name="Прямоугольник 590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2" name="TextBox 591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Столовые</a:t>
              </a:r>
            </a:p>
          </p:txBody>
        </p:sp>
      </p:grpSp>
      <p:cxnSp>
        <p:nvCxnSpPr>
          <p:cNvPr id="598" name="Прямая со стрелкой 597"/>
          <p:cNvCxnSpPr/>
          <p:nvPr/>
        </p:nvCxnSpPr>
        <p:spPr>
          <a:xfrm flipH="1">
            <a:off x="3851920" y="3567313"/>
            <a:ext cx="3329" cy="365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Прямая соединительная линия 599"/>
          <p:cNvCxnSpPr/>
          <p:nvPr/>
        </p:nvCxnSpPr>
        <p:spPr>
          <a:xfrm>
            <a:off x="2486907" y="3567313"/>
            <a:ext cx="28018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Прямая соединительная линия 601"/>
          <p:cNvCxnSpPr/>
          <p:nvPr/>
        </p:nvCxnSpPr>
        <p:spPr>
          <a:xfrm flipV="1">
            <a:off x="4311363" y="3221531"/>
            <a:ext cx="0" cy="345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7" name="Прямая соединительная линия 616"/>
          <p:cNvCxnSpPr>
            <a:endCxn id="276" idx="3"/>
          </p:cNvCxnSpPr>
          <p:nvPr/>
        </p:nvCxnSpPr>
        <p:spPr>
          <a:xfrm flipH="1" flipV="1">
            <a:off x="2095952" y="2752754"/>
            <a:ext cx="390955" cy="814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0" name="Прямая соединительная линия 619"/>
          <p:cNvCxnSpPr/>
          <p:nvPr/>
        </p:nvCxnSpPr>
        <p:spPr>
          <a:xfrm flipV="1">
            <a:off x="2552067" y="2875751"/>
            <a:ext cx="0" cy="691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Прямая соединительная линия 621"/>
          <p:cNvCxnSpPr/>
          <p:nvPr/>
        </p:nvCxnSpPr>
        <p:spPr>
          <a:xfrm flipV="1">
            <a:off x="5288751" y="2875750"/>
            <a:ext cx="0" cy="691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1" name="Прямая соединительная линия 630"/>
          <p:cNvCxnSpPr/>
          <p:nvPr/>
        </p:nvCxnSpPr>
        <p:spPr>
          <a:xfrm flipV="1">
            <a:off x="7504162" y="3290688"/>
            <a:ext cx="0" cy="165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Прямая со стрелкой 634"/>
          <p:cNvCxnSpPr/>
          <p:nvPr/>
        </p:nvCxnSpPr>
        <p:spPr>
          <a:xfrm>
            <a:off x="7504162" y="4673813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Прямая со стрелкой 637"/>
          <p:cNvCxnSpPr/>
          <p:nvPr/>
        </p:nvCxnSpPr>
        <p:spPr>
          <a:xfrm>
            <a:off x="7504162" y="4328032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Прямая со стрелкой 644"/>
          <p:cNvCxnSpPr>
            <a:endCxn id="588" idx="3"/>
          </p:cNvCxnSpPr>
          <p:nvPr/>
        </p:nvCxnSpPr>
        <p:spPr>
          <a:xfrm flipH="1">
            <a:off x="6982888" y="4258876"/>
            <a:ext cx="521273" cy="34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645"/>
          <p:cNvGrpSpPr/>
          <p:nvPr/>
        </p:nvGrpSpPr>
        <p:grpSpPr>
          <a:xfrm>
            <a:off x="6156176" y="5733256"/>
            <a:ext cx="586432" cy="207469"/>
            <a:chOff x="1155700" y="1263650"/>
            <a:chExt cx="1447800" cy="171552"/>
          </a:xfrm>
        </p:grpSpPr>
        <p:sp>
          <p:nvSpPr>
            <p:cNvPr id="647" name="Прямоугольник 646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8" name="TextBox 647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Музей</a:t>
              </a:r>
            </a:p>
          </p:txBody>
        </p:sp>
      </p:grpSp>
      <p:grpSp>
        <p:nvGrpSpPr>
          <p:cNvPr id="52" name="Группа 704"/>
          <p:cNvGrpSpPr/>
          <p:nvPr/>
        </p:nvGrpSpPr>
        <p:grpSpPr>
          <a:xfrm>
            <a:off x="1574679" y="6402716"/>
            <a:ext cx="5082413" cy="307777"/>
            <a:chOff x="1841500" y="6750049"/>
            <a:chExt cx="685800" cy="339125"/>
          </a:xfrm>
        </p:grpSpPr>
        <p:sp>
          <p:nvSpPr>
            <p:cNvPr id="706" name="Прямоугольник 705"/>
            <p:cNvSpPr/>
            <p:nvPr/>
          </p:nvSpPr>
          <p:spPr>
            <a:xfrm>
              <a:off x="1841500" y="6750051"/>
              <a:ext cx="6858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7" name="TextBox 706"/>
            <p:cNvSpPr txBox="1"/>
            <p:nvPr/>
          </p:nvSpPr>
          <p:spPr>
            <a:xfrm>
              <a:off x="1841500" y="6750049"/>
              <a:ext cx="685800" cy="33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spc="-39" dirty="0">
                  <a:latin typeface="Times New Roman" pitchFamily="18" charset="0"/>
                  <a:cs typeface="Times New Roman" pitchFamily="18" charset="0"/>
                </a:rPr>
                <a:t>Субъекты</a:t>
              </a:r>
              <a:r>
                <a:rPr lang="ru-RU" sz="7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26" dirty="0">
                  <a:latin typeface="Times New Roman" pitchFamily="18" charset="0"/>
                  <a:cs typeface="Times New Roman" pitchFamily="18" charset="0"/>
                </a:rPr>
                <a:t>образовательных</a:t>
              </a:r>
              <a:r>
                <a:rPr lang="ru-RU" sz="700" spc="79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35" dirty="0">
                  <a:latin typeface="Times New Roman" pitchFamily="18" charset="0"/>
                  <a:cs typeface="Times New Roman" pitchFamily="18" charset="0"/>
                </a:rPr>
                <a:t>отношений</a:t>
              </a:r>
              <a:r>
                <a:rPr lang="ru-RU" sz="7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179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sz="700" spc="3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48" dirty="0">
                  <a:latin typeface="Times New Roman" pitchFamily="18" charset="0"/>
                  <a:cs typeface="Times New Roman" pitchFamily="18" charset="0"/>
                </a:rPr>
                <a:t>педагоги,</a:t>
              </a:r>
              <a:r>
                <a:rPr lang="ru-RU" sz="700" spc="22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26" dirty="0">
                  <a:latin typeface="Times New Roman" pitchFamily="18" charset="0"/>
                  <a:cs typeface="Times New Roman" pitchFamily="18" charset="0"/>
                </a:rPr>
                <a:t>обучающиеся,</a:t>
              </a:r>
              <a:r>
                <a:rPr lang="ru-RU" sz="700" spc="3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31" dirty="0">
                  <a:latin typeface="Times New Roman" pitchFamily="18" charset="0"/>
                  <a:cs typeface="Times New Roman" pitchFamily="18" charset="0"/>
                </a:rPr>
                <a:t>родители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2" name="Прямая со стрелкой 261"/>
          <p:cNvCxnSpPr>
            <a:endCxn id="6" idx="0"/>
          </p:cNvCxnSpPr>
          <p:nvPr/>
        </p:nvCxnSpPr>
        <p:spPr>
          <a:xfrm flipH="1">
            <a:off x="2063373" y="1008529"/>
            <a:ext cx="3258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266"/>
          <p:cNvGrpSpPr/>
          <p:nvPr/>
        </p:nvGrpSpPr>
        <p:grpSpPr>
          <a:xfrm>
            <a:off x="141179" y="3014062"/>
            <a:ext cx="912229" cy="207469"/>
            <a:chOff x="3746500" y="4540250"/>
            <a:chExt cx="1066801" cy="228600"/>
          </a:xfrm>
        </p:grpSpPr>
        <p:sp>
          <p:nvSpPr>
            <p:cNvPr id="268" name="TextBox 267"/>
            <p:cNvSpPr txBox="1"/>
            <p:nvPr/>
          </p:nvSpPr>
          <p:spPr>
            <a:xfrm>
              <a:off x="3746500" y="4540250"/>
              <a:ext cx="1066800" cy="22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Методист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>
            <a:xfrm>
              <a:off x="3746500" y="4540250"/>
              <a:ext cx="1066801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72" name="Прямая со стрелкой 271"/>
          <p:cNvCxnSpPr/>
          <p:nvPr/>
        </p:nvCxnSpPr>
        <p:spPr>
          <a:xfrm>
            <a:off x="597292" y="2875749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276"/>
          <p:cNvGrpSpPr/>
          <p:nvPr/>
        </p:nvGrpSpPr>
        <p:grpSpPr>
          <a:xfrm>
            <a:off x="1314043" y="2599124"/>
            <a:ext cx="781910" cy="307259"/>
            <a:chOff x="546100" y="1492250"/>
            <a:chExt cx="914400" cy="338554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46100" y="1492250"/>
              <a:ext cx="914400" cy="3048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46100" y="149225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УВР ДО, НОО</a:t>
              </a:r>
            </a:p>
          </p:txBody>
        </p:sp>
      </p:grpSp>
      <p:cxnSp>
        <p:nvCxnSpPr>
          <p:cNvPr id="285" name="Прямая со стрелкой 284"/>
          <p:cNvCxnSpPr/>
          <p:nvPr/>
        </p:nvCxnSpPr>
        <p:spPr>
          <a:xfrm>
            <a:off x="3203658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Счетверенная стрелка 252"/>
          <p:cNvSpPr/>
          <p:nvPr/>
        </p:nvSpPr>
        <p:spPr>
          <a:xfrm>
            <a:off x="2747544" y="1008529"/>
            <a:ext cx="3779230" cy="484094"/>
          </a:xfrm>
          <a:prstGeom prst="quadArrow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75" tIns="40087" rIns="80175" bIns="40087"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Группа 248"/>
          <p:cNvGrpSpPr/>
          <p:nvPr/>
        </p:nvGrpSpPr>
        <p:grpSpPr>
          <a:xfrm>
            <a:off x="206337" y="1561780"/>
            <a:ext cx="1954774" cy="276625"/>
            <a:chOff x="1155700" y="1263650"/>
            <a:chExt cx="1447800" cy="257328"/>
          </a:xfrm>
        </p:grpSpPr>
        <p:sp>
          <p:nvSpPr>
            <p:cNvPr id="250" name="Прямоугольник 249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1155700" y="1275318"/>
              <a:ext cx="1447800" cy="20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Родительский клуб «Взаимодействие»</a:t>
              </a:r>
            </a:p>
          </p:txBody>
        </p:sp>
      </p:grpSp>
      <p:cxnSp>
        <p:nvCxnSpPr>
          <p:cNvPr id="252" name="Прямая со стрелкой 251"/>
          <p:cNvCxnSpPr>
            <a:stCxn id="6" idx="1"/>
          </p:cNvCxnSpPr>
          <p:nvPr/>
        </p:nvCxnSpPr>
        <p:spPr>
          <a:xfrm flipH="1">
            <a:off x="792770" y="1263613"/>
            <a:ext cx="651591" cy="298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259"/>
          <p:cNvGrpSpPr/>
          <p:nvPr/>
        </p:nvGrpSpPr>
        <p:grpSpPr>
          <a:xfrm>
            <a:off x="5419069" y="1561779"/>
            <a:ext cx="1563819" cy="215444"/>
            <a:chOff x="1155700" y="1263650"/>
            <a:chExt cx="1447800" cy="267219"/>
          </a:xfrm>
        </p:grpSpPr>
        <p:sp>
          <p:nvSpPr>
            <p:cNvPr id="261" name="Прямоугольник 260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155700" y="1263650"/>
              <a:ext cx="1447800" cy="26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Координационный совет</a:t>
              </a:r>
            </a:p>
          </p:txBody>
        </p:sp>
      </p:grpSp>
      <p:cxnSp>
        <p:nvCxnSpPr>
          <p:cNvPr id="270" name="Прямая со стрелкой 269"/>
          <p:cNvCxnSpPr>
            <a:stCxn id="63" idx="3"/>
            <a:endCxn id="266" idx="1"/>
          </p:cNvCxnSpPr>
          <p:nvPr/>
        </p:nvCxnSpPr>
        <p:spPr>
          <a:xfrm>
            <a:off x="5223592" y="1600346"/>
            <a:ext cx="195477" cy="6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 flipV="1">
            <a:off x="7113207" y="1492624"/>
            <a:ext cx="0" cy="55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Прямая со стрелкой 281"/>
          <p:cNvCxnSpPr/>
          <p:nvPr/>
        </p:nvCxnSpPr>
        <p:spPr>
          <a:xfrm>
            <a:off x="7113207" y="1492624"/>
            <a:ext cx="195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Прямая со стрелкой 290"/>
          <p:cNvCxnSpPr/>
          <p:nvPr/>
        </p:nvCxnSpPr>
        <p:spPr>
          <a:xfrm>
            <a:off x="7113207" y="2045874"/>
            <a:ext cx="195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 стрелкой 291"/>
          <p:cNvCxnSpPr/>
          <p:nvPr/>
        </p:nvCxnSpPr>
        <p:spPr>
          <a:xfrm>
            <a:off x="6982889" y="1700092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Группа 295"/>
          <p:cNvGrpSpPr/>
          <p:nvPr/>
        </p:nvGrpSpPr>
        <p:grpSpPr>
          <a:xfrm>
            <a:off x="206337" y="2599127"/>
            <a:ext cx="781910" cy="307777"/>
            <a:chOff x="1155700" y="1263645"/>
            <a:chExt cx="1447800" cy="190870"/>
          </a:xfrm>
        </p:grpSpPr>
        <p:sp>
          <p:nvSpPr>
            <p:cNvPr id="297" name="Прямоугольник 296"/>
            <p:cNvSpPr/>
            <p:nvPr/>
          </p:nvSpPr>
          <p:spPr>
            <a:xfrm>
              <a:off x="1155700" y="1263651"/>
              <a:ext cx="1447800" cy="17155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1155700" y="1263645"/>
              <a:ext cx="1447800" cy="19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Зав.отделом ДО</a:t>
              </a:r>
            </a:p>
          </p:txBody>
        </p:sp>
      </p:grpSp>
      <p:cxnSp>
        <p:nvCxnSpPr>
          <p:cNvPr id="306" name="Прямая со стрелкой 305"/>
          <p:cNvCxnSpPr/>
          <p:nvPr/>
        </p:nvCxnSpPr>
        <p:spPr>
          <a:xfrm>
            <a:off x="597292" y="3221531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308"/>
          <p:cNvGrpSpPr/>
          <p:nvPr/>
        </p:nvGrpSpPr>
        <p:grpSpPr>
          <a:xfrm>
            <a:off x="3635896" y="2599124"/>
            <a:ext cx="1587695" cy="572788"/>
            <a:chOff x="417945" y="1492249"/>
            <a:chExt cx="1143000" cy="685808"/>
          </a:xfrm>
        </p:grpSpPr>
        <p:grpSp>
          <p:nvGrpSpPr>
            <p:cNvPr id="67" name="Группа 90"/>
            <p:cNvGrpSpPr/>
            <p:nvPr/>
          </p:nvGrpSpPr>
          <p:grpSpPr>
            <a:xfrm>
              <a:off x="546100" y="1492250"/>
              <a:ext cx="954624" cy="685807"/>
              <a:chOff x="3136900" y="4159249"/>
              <a:chExt cx="954624" cy="685807"/>
            </a:xfrm>
          </p:grpSpPr>
          <p:sp>
            <p:nvSpPr>
              <p:cNvPr id="312" name="Прямоугольник 311"/>
              <p:cNvSpPr/>
              <p:nvPr/>
            </p:nvSpPr>
            <p:spPr>
              <a:xfrm>
                <a:off x="3136900" y="4159249"/>
                <a:ext cx="914400" cy="304800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0" name="Группа 84"/>
              <p:cNvGrpSpPr/>
              <p:nvPr/>
            </p:nvGrpSpPr>
            <p:grpSpPr>
              <a:xfrm>
                <a:off x="3136900" y="4464050"/>
                <a:ext cx="457200" cy="381000"/>
                <a:chOff x="1155700" y="1263650"/>
                <a:chExt cx="1447800" cy="214440"/>
              </a:xfrm>
            </p:grpSpPr>
            <p:sp>
              <p:nvSpPr>
                <p:cNvPr id="317" name="Прямоугольник 316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8" name="TextBox 317"/>
                <p:cNvSpPr txBox="1"/>
                <p:nvPr/>
              </p:nvSpPr>
              <p:spPr>
                <a:xfrm>
                  <a:off x="1155700" y="1263653"/>
                  <a:ext cx="1447800" cy="1348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700" dirty="0">
                      <a:latin typeface="Times New Roman" pitchFamily="18" charset="0"/>
                      <a:cs typeface="Times New Roman" pitchFamily="18" charset="0"/>
                    </a:rPr>
                    <a:t>Зав. </a:t>
                  </a:r>
                  <a:r>
                    <a:rPr lang="ru-RU" sz="700" dirty="0" err="1">
                      <a:latin typeface="Times New Roman" pitchFamily="18" charset="0"/>
                      <a:cs typeface="Times New Roman" pitchFamily="18" charset="0"/>
                    </a:rPr>
                    <a:t>оВР</a:t>
                  </a:r>
                  <a:r>
                    <a:rPr lang="ru-RU" sz="7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</p:txBody>
            </p:sp>
          </p:grpSp>
          <p:grpSp>
            <p:nvGrpSpPr>
              <p:cNvPr id="73" name="Группа 87"/>
              <p:cNvGrpSpPr/>
              <p:nvPr/>
            </p:nvGrpSpPr>
            <p:grpSpPr>
              <a:xfrm>
                <a:off x="3594100" y="4464048"/>
                <a:ext cx="497424" cy="381008"/>
                <a:chOff x="1155700" y="1263646"/>
                <a:chExt cx="1575176" cy="214444"/>
              </a:xfrm>
            </p:grpSpPr>
            <p:sp>
              <p:nvSpPr>
                <p:cNvPr id="315" name="Прямоугольник 314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6" name="TextBox 315"/>
                <p:cNvSpPr txBox="1"/>
                <p:nvPr/>
              </p:nvSpPr>
              <p:spPr>
                <a:xfrm>
                  <a:off x="1155700" y="1263646"/>
                  <a:ext cx="1575176" cy="1866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600" dirty="0">
                      <a:latin typeface="Times New Roman" pitchFamily="18" charset="0"/>
                      <a:cs typeface="Times New Roman" pitchFamily="18" charset="0"/>
                    </a:rPr>
                    <a:t>Советник по  воспитанию</a:t>
                  </a:r>
                </a:p>
              </p:txBody>
            </p:sp>
          </p:grpSp>
        </p:grpSp>
        <p:sp>
          <p:nvSpPr>
            <p:cNvPr id="311" name="TextBox 310"/>
            <p:cNvSpPr txBox="1"/>
            <p:nvPr/>
          </p:nvSpPr>
          <p:spPr>
            <a:xfrm>
              <a:off x="417945" y="1492249"/>
              <a:ext cx="1143000" cy="23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ВР, </a:t>
              </a:r>
              <a:r>
                <a:rPr lang="ru-RU" sz="700" dirty="0" err="1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dirty="0" err="1">
                  <a:latin typeface="Times New Roman" pitchFamily="18" charset="0"/>
                  <a:cs typeface="Times New Roman" pitchFamily="18" charset="0"/>
                </a:rPr>
                <a:t>восп.совета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28" name="Прямая со стрелкой 327"/>
          <p:cNvCxnSpPr/>
          <p:nvPr/>
        </p:nvCxnSpPr>
        <p:spPr>
          <a:xfrm flipH="1">
            <a:off x="1639839" y="2460812"/>
            <a:ext cx="65158" cy="138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408"/>
          <p:cNvGrpSpPr/>
          <p:nvPr/>
        </p:nvGrpSpPr>
        <p:grpSpPr>
          <a:xfrm>
            <a:off x="4139952" y="3982248"/>
            <a:ext cx="1148799" cy="227775"/>
            <a:chOff x="986519" y="882649"/>
            <a:chExt cx="2988581" cy="228601"/>
          </a:xfrm>
        </p:grpSpPr>
        <p:sp>
          <p:nvSpPr>
            <p:cNvPr id="410" name="Прямоугольник 409"/>
            <p:cNvSpPr/>
            <p:nvPr/>
          </p:nvSpPr>
          <p:spPr>
            <a:xfrm>
              <a:off x="1155700" y="882650"/>
              <a:ext cx="28194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986519" y="882649"/>
              <a:ext cx="2988581" cy="216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Штаб ВР (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прил.2)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2" name="Прямая со стрелкой 411"/>
          <p:cNvCxnSpPr/>
          <p:nvPr/>
        </p:nvCxnSpPr>
        <p:spPr>
          <a:xfrm>
            <a:off x="5484228" y="3843938"/>
            <a:ext cx="0" cy="484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Группа 419"/>
          <p:cNvGrpSpPr/>
          <p:nvPr/>
        </p:nvGrpSpPr>
        <p:grpSpPr>
          <a:xfrm>
            <a:off x="7699639" y="4881282"/>
            <a:ext cx="781910" cy="207469"/>
            <a:chOff x="1155700" y="1263650"/>
            <a:chExt cx="1447800" cy="171552"/>
          </a:xfrm>
        </p:grpSpPr>
        <p:sp>
          <p:nvSpPr>
            <p:cNvPr id="421" name="Прямоугольник 420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3" name="TextBox 422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ЧОП</a:t>
              </a:r>
            </a:p>
          </p:txBody>
        </p:sp>
      </p:grpSp>
      <p:cxnSp>
        <p:nvCxnSpPr>
          <p:cNvPr id="425" name="Прямая со стрелкой 424"/>
          <p:cNvCxnSpPr/>
          <p:nvPr/>
        </p:nvCxnSpPr>
        <p:spPr>
          <a:xfrm>
            <a:off x="7504162" y="4950439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Прямая со стрелкой 428"/>
          <p:cNvCxnSpPr/>
          <p:nvPr/>
        </p:nvCxnSpPr>
        <p:spPr>
          <a:xfrm>
            <a:off x="6070660" y="3982250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Прямая со стрелкой 429"/>
          <p:cNvCxnSpPr/>
          <p:nvPr/>
        </p:nvCxnSpPr>
        <p:spPr>
          <a:xfrm>
            <a:off x="7895116" y="3982250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Прямая со стрелкой 436"/>
          <p:cNvCxnSpPr/>
          <p:nvPr/>
        </p:nvCxnSpPr>
        <p:spPr>
          <a:xfrm>
            <a:off x="7504162" y="3843938"/>
            <a:ext cx="195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437"/>
          <p:cNvGrpSpPr/>
          <p:nvPr/>
        </p:nvGrpSpPr>
        <p:grpSpPr>
          <a:xfrm>
            <a:off x="2291430" y="1630936"/>
            <a:ext cx="1433501" cy="307777"/>
            <a:chOff x="1155700" y="1263649"/>
            <a:chExt cx="1447800" cy="286308"/>
          </a:xfrm>
        </p:grpSpPr>
        <p:sp>
          <p:nvSpPr>
            <p:cNvPr id="439" name="Прямоугольник 438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" name="TextBox 439"/>
            <p:cNvSpPr txBox="1"/>
            <p:nvPr/>
          </p:nvSpPr>
          <p:spPr>
            <a:xfrm>
              <a:off x="1203960" y="1263649"/>
              <a:ext cx="1399540" cy="286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Совет по информационной безопасности</a:t>
              </a:r>
            </a:p>
          </p:txBody>
        </p:sp>
      </p:grpSp>
      <p:cxnSp>
        <p:nvCxnSpPr>
          <p:cNvPr id="442" name="Прямая со стрелкой 441"/>
          <p:cNvCxnSpPr>
            <a:endCxn id="439" idx="3"/>
          </p:cNvCxnSpPr>
          <p:nvPr/>
        </p:nvCxnSpPr>
        <p:spPr>
          <a:xfrm flipH="1" flipV="1">
            <a:off x="3724931" y="1769250"/>
            <a:ext cx="912228" cy="69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Прямая соединительная линия 446"/>
          <p:cNvCxnSpPr/>
          <p:nvPr/>
        </p:nvCxnSpPr>
        <p:spPr>
          <a:xfrm>
            <a:off x="4637159" y="2115030"/>
            <a:ext cx="21502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Прямая со стрелкой 466"/>
          <p:cNvCxnSpPr/>
          <p:nvPr/>
        </p:nvCxnSpPr>
        <p:spPr>
          <a:xfrm>
            <a:off x="4932040" y="3212976"/>
            <a:ext cx="0" cy="414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Прямая со стрелкой 505"/>
          <p:cNvCxnSpPr/>
          <p:nvPr/>
        </p:nvCxnSpPr>
        <p:spPr>
          <a:xfrm>
            <a:off x="6070660" y="4258876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Прямая со стрелкой 510"/>
          <p:cNvCxnSpPr/>
          <p:nvPr/>
        </p:nvCxnSpPr>
        <p:spPr>
          <a:xfrm>
            <a:off x="6070660" y="4673813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Прямая со стрелкой 511"/>
          <p:cNvCxnSpPr/>
          <p:nvPr/>
        </p:nvCxnSpPr>
        <p:spPr>
          <a:xfrm>
            <a:off x="6070660" y="3567313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515"/>
          <p:cNvGrpSpPr/>
          <p:nvPr/>
        </p:nvGrpSpPr>
        <p:grpSpPr>
          <a:xfrm>
            <a:off x="6200978" y="3854528"/>
            <a:ext cx="1238024" cy="215444"/>
            <a:chOff x="1155700" y="1263650"/>
            <a:chExt cx="1447800" cy="267219"/>
          </a:xfrm>
        </p:grpSpPr>
        <p:sp>
          <p:nvSpPr>
            <p:cNvPr id="518" name="Прямоугольник 517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1155700" y="1263650"/>
              <a:ext cx="1447800" cy="26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Специалист по ОТ и ТБ</a:t>
              </a:r>
            </a:p>
          </p:txBody>
        </p:sp>
      </p:grpSp>
      <p:cxnSp>
        <p:nvCxnSpPr>
          <p:cNvPr id="533" name="Прямая со стрелкой 532"/>
          <p:cNvCxnSpPr/>
          <p:nvPr/>
        </p:nvCxnSpPr>
        <p:spPr>
          <a:xfrm>
            <a:off x="6657093" y="3705625"/>
            <a:ext cx="0" cy="13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Прямая со стрелкой 544"/>
          <p:cNvCxnSpPr/>
          <p:nvPr/>
        </p:nvCxnSpPr>
        <p:spPr>
          <a:xfrm flipH="1">
            <a:off x="5875184" y="2460812"/>
            <a:ext cx="65158" cy="138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Прямая со стрелкой 545"/>
          <p:cNvCxnSpPr/>
          <p:nvPr/>
        </p:nvCxnSpPr>
        <p:spPr>
          <a:xfrm>
            <a:off x="5940152" y="5805264"/>
            <a:ext cx="195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554"/>
          <p:cNvGrpSpPr/>
          <p:nvPr/>
        </p:nvGrpSpPr>
        <p:grpSpPr>
          <a:xfrm>
            <a:off x="6200978" y="4881284"/>
            <a:ext cx="1172865" cy="207469"/>
            <a:chOff x="1155700" y="1263650"/>
            <a:chExt cx="1447800" cy="171552"/>
          </a:xfrm>
        </p:grpSpPr>
        <p:sp>
          <p:nvSpPr>
            <p:cNvPr id="569" name="Прямоугольник 568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0" name="TextBox 569"/>
            <p:cNvSpPr txBox="1"/>
            <p:nvPr/>
          </p:nvSpPr>
          <p:spPr>
            <a:xfrm>
              <a:off x="1155700" y="1263650"/>
              <a:ext cx="1447800" cy="165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Логопедический пункт</a:t>
              </a:r>
            </a:p>
          </p:txBody>
        </p:sp>
      </p:grpSp>
      <p:cxnSp>
        <p:nvCxnSpPr>
          <p:cNvPr id="572" name="Прямая со стрелкой 571"/>
          <p:cNvCxnSpPr/>
          <p:nvPr/>
        </p:nvCxnSpPr>
        <p:spPr>
          <a:xfrm>
            <a:off x="6070660" y="4950439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Группа 605"/>
          <p:cNvGrpSpPr/>
          <p:nvPr/>
        </p:nvGrpSpPr>
        <p:grpSpPr>
          <a:xfrm>
            <a:off x="206338" y="1907561"/>
            <a:ext cx="1563819" cy="215444"/>
            <a:chOff x="1155700" y="1263650"/>
            <a:chExt cx="1447800" cy="269828"/>
          </a:xfrm>
        </p:grpSpPr>
        <p:sp>
          <p:nvSpPr>
            <p:cNvPr id="607" name="Прямоугольник 606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1155700" y="1263650"/>
              <a:ext cx="1447800" cy="26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Технический специалист</a:t>
              </a:r>
            </a:p>
          </p:txBody>
        </p:sp>
      </p:grpSp>
      <p:grpSp>
        <p:nvGrpSpPr>
          <p:cNvPr id="82" name="Группа 608"/>
          <p:cNvGrpSpPr/>
          <p:nvPr/>
        </p:nvGrpSpPr>
        <p:grpSpPr>
          <a:xfrm>
            <a:off x="2617226" y="1976718"/>
            <a:ext cx="1563819" cy="215444"/>
            <a:chOff x="1155700" y="1263650"/>
            <a:chExt cx="1447800" cy="269828"/>
          </a:xfrm>
        </p:grpSpPr>
        <p:sp>
          <p:nvSpPr>
            <p:cNvPr id="611" name="Прямоугольник 610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2" name="TextBox 611"/>
            <p:cNvSpPr txBox="1"/>
            <p:nvPr/>
          </p:nvSpPr>
          <p:spPr>
            <a:xfrm>
              <a:off x="1155700" y="1263650"/>
              <a:ext cx="1447800" cy="26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Педагог-библиотекарь</a:t>
              </a:r>
            </a:p>
          </p:txBody>
        </p:sp>
      </p:grpSp>
      <p:cxnSp>
        <p:nvCxnSpPr>
          <p:cNvPr id="615" name="Прямая со стрелкой 614"/>
          <p:cNvCxnSpPr/>
          <p:nvPr/>
        </p:nvCxnSpPr>
        <p:spPr>
          <a:xfrm flipH="1">
            <a:off x="1835316" y="1838405"/>
            <a:ext cx="456114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Прямая со стрелкой 617"/>
          <p:cNvCxnSpPr>
            <a:endCxn id="611" idx="1"/>
          </p:cNvCxnSpPr>
          <p:nvPr/>
        </p:nvCxnSpPr>
        <p:spPr>
          <a:xfrm>
            <a:off x="2421748" y="1907562"/>
            <a:ext cx="195477" cy="171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" name="Прямоугольник 620"/>
          <p:cNvSpPr/>
          <p:nvPr/>
        </p:nvSpPr>
        <p:spPr>
          <a:xfrm>
            <a:off x="6200978" y="5227064"/>
            <a:ext cx="1172865" cy="207469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0175" tIns="40087" rIns="80175" bIns="40087"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" name="TextBox 622"/>
          <p:cNvSpPr txBox="1"/>
          <p:nvPr/>
        </p:nvSpPr>
        <p:spPr>
          <a:xfrm>
            <a:off x="6200978" y="5227064"/>
            <a:ext cx="1172865" cy="195529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ctr"/>
            <a:r>
              <a:rPr lang="ru-RU" sz="700" dirty="0">
                <a:latin typeface="Times New Roman" pitchFamily="18" charset="0"/>
                <a:cs typeface="Times New Roman" pitchFamily="18" charset="0"/>
              </a:rPr>
              <a:t>Публикатор</a:t>
            </a:r>
          </a:p>
        </p:txBody>
      </p:sp>
      <p:cxnSp>
        <p:nvCxnSpPr>
          <p:cNvPr id="624" name="Прямая со стрелкой 623"/>
          <p:cNvCxnSpPr/>
          <p:nvPr/>
        </p:nvCxnSpPr>
        <p:spPr>
          <a:xfrm>
            <a:off x="6070660" y="5296220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633"/>
          <p:cNvGrpSpPr/>
          <p:nvPr/>
        </p:nvGrpSpPr>
        <p:grpSpPr>
          <a:xfrm>
            <a:off x="532133" y="4641012"/>
            <a:ext cx="390955" cy="1452282"/>
            <a:chOff x="3898900" y="5073650"/>
            <a:chExt cx="381000" cy="1371600"/>
          </a:xfrm>
        </p:grpSpPr>
        <p:sp>
          <p:nvSpPr>
            <p:cNvPr id="636" name="object 79"/>
            <p:cNvSpPr txBox="1"/>
            <p:nvPr/>
          </p:nvSpPr>
          <p:spPr>
            <a:xfrm>
              <a:off x="3954592" y="5226050"/>
              <a:ext cx="119976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учителей  истории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7" name="Прямоугольник 63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39" name="Прямая со стрелкой 638"/>
          <p:cNvCxnSpPr/>
          <p:nvPr/>
        </p:nvCxnSpPr>
        <p:spPr>
          <a:xfrm>
            <a:off x="727610" y="4433543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Прямая со стрелкой 642"/>
          <p:cNvCxnSpPr/>
          <p:nvPr/>
        </p:nvCxnSpPr>
        <p:spPr>
          <a:xfrm>
            <a:off x="662451" y="4295230"/>
            <a:ext cx="0" cy="34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 стрелкой 263"/>
          <p:cNvCxnSpPr/>
          <p:nvPr/>
        </p:nvCxnSpPr>
        <p:spPr>
          <a:xfrm>
            <a:off x="2699792" y="2852936"/>
            <a:ext cx="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Группа 487"/>
          <p:cNvGrpSpPr/>
          <p:nvPr/>
        </p:nvGrpSpPr>
        <p:grpSpPr>
          <a:xfrm rot="5400000">
            <a:off x="1907704" y="3284984"/>
            <a:ext cx="288032" cy="720080"/>
            <a:chOff x="3898900" y="5073650"/>
            <a:chExt cx="381000" cy="1371600"/>
          </a:xfrm>
        </p:grpSpPr>
        <p:sp>
          <p:nvSpPr>
            <p:cNvPr id="283" name="object 79"/>
            <p:cNvSpPr txBox="1"/>
            <p:nvPr/>
          </p:nvSpPr>
          <p:spPr>
            <a:xfrm>
              <a:off x="4032175" y="5226051"/>
              <a:ext cx="162847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err="1" smtClean="0">
                  <a:latin typeface="Times New Roman" pitchFamily="18" charset="0"/>
                  <a:cs typeface="Times New Roman" pitchFamily="18" charset="0"/>
                </a:rPr>
                <a:t>ППк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Прямоугольник 28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86" name="Прямая со стрелкой 285"/>
          <p:cNvCxnSpPr/>
          <p:nvPr/>
        </p:nvCxnSpPr>
        <p:spPr>
          <a:xfrm flipH="1">
            <a:off x="1763688" y="2852936"/>
            <a:ext cx="33864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51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260648"/>
            <a:ext cx="8568952" cy="511844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Приложение 1.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социально-психологической службы МБОУ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СОШ № 196</a:t>
            </a:r>
          </a:p>
        </p:txBody>
      </p:sp>
      <p:grpSp>
        <p:nvGrpSpPr>
          <p:cNvPr id="16" name="Группа 60"/>
          <p:cNvGrpSpPr/>
          <p:nvPr/>
        </p:nvGrpSpPr>
        <p:grpSpPr>
          <a:xfrm>
            <a:off x="3622008" y="980728"/>
            <a:ext cx="1238024" cy="233541"/>
            <a:chOff x="1155700" y="1263650"/>
            <a:chExt cx="1447800" cy="25732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</a:p>
          </p:txBody>
        </p:sp>
      </p:grpSp>
      <p:cxnSp>
        <p:nvCxnSpPr>
          <p:cNvPr id="37" name="Прямая со стрелкой 36"/>
          <p:cNvCxnSpPr>
            <a:stCxn id="23" idx="2"/>
            <a:endCxn id="69" idx="2"/>
          </p:cNvCxnSpPr>
          <p:nvPr/>
        </p:nvCxnSpPr>
        <p:spPr>
          <a:xfrm>
            <a:off x="4241020" y="1214269"/>
            <a:ext cx="870945" cy="270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4932040" y="18448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939962" y="322149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5939962" y="3725554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5939962" y="4013586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4571809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87"/>
          <p:cNvGrpSpPr/>
          <p:nvPr/>
        </p:nvGrpSpPr>
        <p:grpSpPr>
          <a:xfrm rot="5400000">
            <a:off x="1266666" y="2364436"/>
            <a:ext cx="345782" cy="1368342"/>
            <a:chOff x="3898900" y="5073650"/>
            <a:chExt cx="381000" cy="1371600"/>
          </a:xfrm>
        </p:grpSpPr>
        <p:sp>
          <p:nvSpPr>
            <p:cNvPr id="124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– психолог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487"/>
          <p:cNvGrpSpPr/>
          <p:nvPr/>
        </p:nvGrpSpPr>
        <p:grpSpPr>
          <a:xfrm rot="5400000">
            <a:off x="6667266" y="2998250"/>
            <a:ext cx="345782" cy="1368342"/>
            <a:chOff x="3898900" y="5073650"/>
            <a:chExt cx="381000" cy="1371600"/>
          </a:xfrm>
        </p:grpSpPr>
        <p:sp>
          <p:nvSpPr>
            <p:cNvPr id="140" name="object 79"/>
            <p:cNvSpPr txBox="1"/>
            <p:nvPr/>
          </p:nvSpPr>
          <p:spPr>
            <a:xfrm>
              <a:off x="4045773" y="5226059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Классные руководители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Группа 487"/>
          <p:cNvGrpSpPr/>
          <p:nvPr/>
        </p:nvGrpSpPr>
        <p:grpSpPr>
          <a:xfrm rot="5400000">
            <a:off x="6667266" y="973504"/>
            <a:ext cx="345782" cy="1368342"/>
            <a:chOff x="3898900" y="5073650"/>
            <a:chExt cx="381000" cy="1371600"/>
          </a:xfrm>
        </p:grpSpPr>
        <p:sp>
          <p:nvSpPr>
            <p:cNvPr id="109" name="object 79"/>
            <p:cNvSpPr txBox="1"/>
            <p:nvPr/>
          </p:nvSpPr>
          <p:spPr>
            <a:xfrm>
              <a:off x="4045773" y="5226054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ЗД по ВР, </a:t>
              </a:r>
              <a:r>
                <a:rPr lang="ru-RU" sz="800" dirty="0" err="1" smtClean="0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 СПС</a:t>
              </a:r>
            </a:p>
          </p:txBody>
        </p:sp>
        <p:sp>
          <p:nvSpPr>
            <p:cNvPr id="114" name="Прямоугольник 11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5" name="Группа 487"/>
          <p:cNvGrpSpPr/>
          <p:nvPr/>
        </p:nvGrpSpPr>
        <p:grpSpPr>
          <a:xfrm rot="5400000">
            <a:off x="2850842" y="2364436"/>
            <a:ext cx="345782" cy="1368342"/>
            <a:chOff x="3898900" y="5073650"/>
            <a:chExt cx="381000" cy="1371600"/>
          </a:xfrm>
        </p:grpSpPr>
        <p:sp>
          <p:nvSpPr>
            <p:cNvPr id="117" name="object 79"/>
            <p:cNvSpPr txBox="1"/>
            <p:nvPr/>
          </p:nvSpPr>
          <p:spPr>
            <a:xfrm>
              <a:off x="4045773" y="5226056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Социальный  педагог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2" name="Группа 487"/>
          <p:cNvGrpSpPr/>
          <p:nvPr/>
        </p:nvGrpSpPr>
        <p:grpSpPr>
          <a:xfrm rot="5400000">
            <a:off x="4435018" y="2364436"/>
            <a:ext cx="345782" cy="1368342"/>
            <a:chOff x="3898900" y="5073650"/>
            <a:chExt cx="381000" cy="1371600"/>
          </a:xfrm>
        </p:grpSpPr>
        <p:sp>
          <p:nvSpPr>
            <p:cNvPr id="123" name="object 79"/>
            <p:cNvSpPr txBox="1"/>
            <p:nvPr/>
          </p:nvSpPr>
          <p:spPr>
            <a:xfrm>
              <a:off x="3977948" y="5226058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Медицинский работник</a:t>
              </a:r>
            </a:p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 (по согласования) 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0" name="Группа 487"/>
          <p:cNvGrpSpPr/>
          <p:nvPr/>
        </p:nvGrpSpPr>
        <p:grpSpPr>
          <a:xfrm rot="5400000">
            <a:off x="6019194" y="2364436"/>
            <a:ext cx="345782" cy="1368342"/>
            <a:chOff x="3898900" y="5073650"/>
            <a:chExt cx="381000" cy="1371600"/>
          </a:xfrm>
        </p:grpSpPr>
        <p:sp>
          <p:nvSpPr>
            <p:cNvPr id="134" name="object 79"/>
            <p:cNvSpPr txBox="1"/>
            <p:nvPr/>
          </p:nvSpPr>
          <p:spPr>
            <a:xfrm>
              <a:off x="3977948" y="5226058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Иные педагогические работники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9" name="Группа 487"/>
          <p:cNvGrpSpPr/>
          <p:nvPr/>
        </p:nvGrpSpPr>
        <p:grpSpPr>
          <a:xfrm rot="5400000">
            <a:off x="7387346" y="1558090"/>
            <a:ext cx="345782" cy="1368342"/>
            <a:chOff x="3898900" y="5073650"/>
            <a:chExt cx="381000" cy="1371600"/>
          </a:xfrm>
        </p:grpSpPr>
        <p:sp>
          <p:nvSpPr>
            <p:cNvPr id="143" name="object 79"/>
            <p:cNvSpPr txBox="1"/>
            <p:nvPr/>
          </p:nvSpPr>
          <p:spPr>
            <a:xfrm>
              <a:off x="3977948" y="5226060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Инспектор ПДН </a:t>
              </a:r>
            </a:p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(по согласованию) 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5" name="Группа 487"/>
          <p:cNvGrpSpPr/>
          <p:nvPr/>
        </p:nvGrpSpPr>
        <p:grpSpPr>
          <a:xfrm rot="5400000">
            <a:off x="5035601" y="876977"/>
            <a:ext cx="440569" cy="2808312"/>
            <a:chOff x="3898900" y="5073650"/>
            <a:chExt cx="381000" cy="1371600"/>
          </a:xfrm>
        </p:grpSpPr>
        <p:sp>
          <p:nvSpPr>
            <p:cNvPr id="146" name="object 79"/>
            <p:cNvSpPr txBox="1"/>
            <p:nvPr/>
          </p:nvSpPr>
          <p:spPr>
            <a:xfrm>
              <a:off x="4007132" y="5226057"/>
              <a:ext cx="21293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Совет по профилактике безнадзорности и правонарушений при </a:t>
              </a: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БОУ СОШ № 196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0" name="Прямая соединительная линия 149"/>
          <p:cNvCxnSpPr/>
          <p:nvPr/>
        </p:nvCxnSpPr>
        <p:spPr>
          <a:xfrm>
            <a:off x="1187434" y="2645434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>
            <a:off x="6227994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>
            <a:stCxn id="147" idx="1"/>
          </p:cNvCxnSpPr>
          <p:nvPr/>
        </p:nvCxnSpPr>
        <p:spPr>
          <a:xfrm>
            <a:off x="6660042" y="2281133"/>
            <a:ext cx="216024" cy="4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>
            <a:off x="3059642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>
            <a:off x="1187434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Группа 487"/>
          <p:cNvGrpSpPr/>
          <p:nvPr/>
        </p:nvGrpSpPr>
        <p:grpSpPr>
          <a:xfrm rot="5400000">
            <a:off x="6667266" y="3430298"/>
            <a:ext cx="345782" cy="1368342"/>
            <a:chOff x="3898900" y="5073650"/>
            <a:chExt cx="381000" cy="1371600"/>
          </a:xfrm>
        </p:grpSpPr>
        <p:sp>
          <p:nvSpPr>
            <p:cNvPr id="157" name="object 79"/>
            <p:cNvSpPr txBox="1"/>
            <p:nvPr/>
          </p:nvSpPr>
          <p:spPr>
            <a:xfrm>
              <a:off x="4045773" y="5226060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Учителя -предметники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Прямоугольник 15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9" name="Прямая со стрелкой 158"/>
          <p:cNvCxnSpPr/>
          <p:nvPr/>
        </p:nvCxnSpPr>
        <p:spPr>
          <a:xfrm>
            <a:off x="4283778" y="2501418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Группа 487"/>
          <p:cNvGrpSpPr/>
          <p:nvPr/>
        </p:nvGrpSpPr>
        <p:grpSpPr>
          <a:xfrm rot="5400000">
            <a:off x="1871510" y="2825456"/>
            <a:ext cx="288030" cy="1512168"/>
            <a:chOff x="3898900" y="5073650"/>
            <a:chExt cx="507996" cy="1371600"/>
          </a:xfrm>
        </p:grpSpPr>
        <p:sp>
          <p:nvSpPr>
            <p:cNvPr id="162" name="object 79"/>
            <p:cNvSpPr txBox="1"/>
            <p:nvPr/>
          </p:nvSpPr>
          <p:spPr>
            <a:xfrm>
              <a:off x="3972638" y="5226061"/>
              <a:ext cx="434258" cy="1106169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Дошкольное отделение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4" name="Группа 487"/>
          <p:cNvGrpSpPr/>
          <p:nvPr/>
        </p:nvGrpSpPr>
        <p:grpSpPr>
          <a:xfrm rot="5400000">
            <a:off x="1583478" y="3473526"/>
            <a:ext cx="216024" cy="864096"/>
            <a:chOff x="3898900" y="5073650"/>
            <a:chExt cx="381000" cy="1371600"/>
          </a:xfrm>
        </p:grpSpPr>
        <p:sp>
          <p:nvSpPr>
            <p:cNvPr id="165" name="object 79"/>
            <p:cNvSpPr txBox="1"/>
            <p:nvPr/>
          </p:nvSpPr>
          <p:spPr>
            <a:xfrm>
              <a:off x="3985160" y="5226060"/>
              <a:ext cx="217130" cy="1106169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Школа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7" name="Прямая соединительная линия 166"/>
          <p:cNvCxnSpPr/>
          <p:nvPr/>
        </p:nvCxnSpPr>
        <p:spPr>
          <a:xfrm>
            <a:off x="1043418" y="322149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1043418" y="350953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1043418" y="386957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Группа 487"/>
          <p:cNvGrpSpPr/>
          <p:nvPr/>
        </p:nvGrpSpPr>
        <p:grpSpPr>
          <a:xfrm rot="5400000">
            <a:off x="1482880" y="973504"/>
            <a:ext cx="345782" cy="1368342"/>
            <a:chOff x="3898900" y="5073650"/>
            <a:chExt cx="381000" cy="1371600"/>
          </a:xfrm>
        </p:grpSpPr>
        <p:sp>
          <p:nvSpPr>
            <p:cNvPr id="173" name="object 79"/>
            <p:cNvSpPr txBox="1"/>
            <p:nvPr/>
          </p:nvSpPr>
          <p:spPr>
            <a:xfrm>
              <a:off x="3977948" y="5226056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ЗД по УВР уровень НОО, председатель </a:t>
              </a:r>
              <a:r>
                <a:rPr lang="ru-RU" sz="800" dirty="0" err="1" smtClean="0">
                  <a:latin typeface="Times New Roman" pitchFamily="18" charset="0"/>
                  <a:cs typeface="Times New Roman" pitchFamily="18" charset="0"/>
                </a:rPr>
                <a:t>ППк</a:t>
              </a:r>
              <a:endParaRPr lang="ru-RU" sz="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Прямоугольник 17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5" name="Группа 487"/>
          <p:cNvGrpSpPr/>
          <p:nvPr/>
        </p:nvGrpSpPr>
        <p:grpSpPr>
          <a:xfrm rot="5400000">
            <a:off x="2155281" y="885499"/>
            <a:ext cx="440569" cy="2808312"/>
            <a:chOff x="3898900" y="5073650"/>
            <a:chExt cx="381000" cy="1371600"/>
          </a:xfrm>
        </p:grpSpPr>
        <p:sp>
          <p:nvSpPr>
            <p:cNvPr id="176" name="object 79"/>
            <p:cNvSpPr txBox="1"/>
            <p:nvPr/>
          </p:nvSpPr>
          <p:spPr>
            <a:xfrm>
              <a:off x="4060364" y="5226057"/>
              <a:ext cx="106465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Психолого-педагогический консилиум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Прямоугольник 17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8" name="Прямая со стрелкой 177"/>
          <p:cNvCxnSpPr/>
          <p:nvPr/>
        </p:nvCxnSpPr>
        <p:spPr>
          <a:xfrm>
            <a:off x="2195546" y="2501418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>
            <a:stCxn id="24" idx="1"/>
            <a:endCxn id="174" idx="2"/>
          </p:cNvCxnSpPr>
          <p:nvPr/>
        </p:nvCxnSpPr>
        <p:spPr>
          <a:xfrm flipH="1">
            <a:off x="1655771" y="1088450"/>
            <a:ext cx="1966237" cy="39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>
            <a:endCxn id="188" idx="0"/>
          </p:cNvCxnSpPr>
          <p:nvPr/>
        </p:nvCxnSpPr>
        <p:spPr>
          <a:xfrm flipV="1">
            <a:off x="3347864" y="1830566"/>
            <a:ext cx="36099" cy="230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Группа 487"/>
          <p:cNvGrpSpPr/>
          <p:nvPr/>
        </p:nvGrpSpPr>
        <p:grpSpPr>
          <a:xfrm rot="5400000">
            <a:off x="3211072" y="973504"/>
            <a:ext cx="345782" cy="1368342"/>
            <a:chOff x="3898900" y="5073650"/>
            <a:chExt cx="381000" cy="1371600"/>
          </a:xfrm>
        </p:grpSpPr>
        <p:sp>
          <p:nvSpPr>
            <p:cNvPr id="187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Логопедический пункт</a:t>
              </a:r>
            </a:p>
          </p:txBody>
        </p:sp>
        <p:sp>
          <p:nvSpPr>
            <p:cNvPr id="188" name="Прямоугольник 18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89" name="Прямая со стрелкой 188"/>
          <p:cNvCxnSpPr/>
          <p:nvPr/>
        </p:nvCxnSpPr>
        <p:spPr>
          <a:xfrm>
            <a:off x="1403648" y="18448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487"/>
          <p:cNvGrpSpPr/>
          <p:nvPr/>
        </p:nvGrpSpPr>
        <p:grpSpPr>
          <a:xfrm rot="5400000">
            <a:off x="4939074" y="973504"/>
            <a:ext cx="345782" cy="1368342"/>
            <a:chOff x="3898900" y="5073650"/>
            <a:chExt cx="381000" cy="1371600"/>
          </a:xfrm>
        </p:grpSpPr>
        <p:sp>
          <p:nvSpPr>
            <p:cNvPr id="68" name="object 79"/>
            <p:cNvSpPr txBox="1"/>
            <p:nvPr/>
          </p:nvSpPr>
          <p:spPr>
            <a:xfrm>
              <a:off x="3977948" y="5226056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ЗД по УВР, уровни  ООО и СОО</a:t>
              </a:r>
            </a:p>
          </p:txBody>
        </p:sp>
        <p:sp>
          <p:nvSpPr>
            <p:cNvPr id="69" name="Прямоугольник 68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1" name="Прямая со стрелкой 70"/>
          <p:cNvCxnSpPr/>
          <p:nvPr/>
        </p:nvCxnSpPr>
        <p:spPr>
          <a:xfrm>
            <a:off x="6228184" y="18448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24" idx="3"/>
            <a:endCxn id="114" idx="2"/>
          </p:cNvCxnSpPr>
          <p:nvPr/>
        </p:nvCxnSpPr>
        <p:spPr>
          <a:xfrm>
            <a:off x="4860032" y="1088450"/>
            <a:ext cx="1980125" cy="39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69" idx="3"/>
            <a:endCxn id="188" idx="1"/>
          </p:cNvCxnSpPr>
          <p:nvPr/>
        </p:nvCxnSpPr>
        <p:spPr>
          <a:xfrm flipH="1">
            <a:off x="4068134" y="1657675"/>
            <a:ext cx="359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Группа 704"/>
          <p:cNvGrpSpPr/>
          <p:nvPr/>
        </p:nvGrpSpPr>
        <p:grpSpPr>
          <a:xfrm>
            <a:off x="1547664" y="4725140"/>
            <a:ext cx="5082413" cy="338554"/>
            <a:chOff x="1841500" y="6750049"/>
            <a:chExt cx="685800" cy="373037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1841500" y="6750051"/>
              <a:ext cx="6858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841500" y="6750049"/>
              <a:ext cx="685800" cy="373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spc="-39" dirty="0">
                  <a:latin typeface="Times New Roman" pitchFamily="18" charset="0"/>
                  <a:cs typeface="Times New Roman" pitchFamily="18" charset="0"/>
                </a:rPr>
                <a:t>Субъекты</a:t>
              </a:r>
              <a:r>
                <a:rPr lang="ru-RU" sz="8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26" dirty="0">
                  <a:latin typeface="Times New Roman" pitchFamily="18" charset="0"/>
                  <a:cs typeface="Times New Roman" pitchFamily="18" charset="0"/>
                </a:rPr>
                <a:t>образовательных</a:t>
              </a:r>
              <a:r>
                <a:rPr lang="ru-RU" sz="800" spc="79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35" dirty="0">
                  <a:latin typeface="Times New Roman" pitchFamily="18" charset="0"/>
                  <a:cs typeface="Times New Roman" pitchFamily="18" charset="0"/>
                </a:rPr>
                <a:t>отношений</a:t>
              </a:r>
              <a:r>
                <a:rPr lang="ru-RU" sz="8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179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sz="800" spc="3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48" dirty="0">
                  <a:latin typeface="Times New Roman" pitchFamily="18" charset="0"/>
                  <a:cs typeface="Times New Roman" pitchFamily="18" charset="0"/>
                </a:rPr>
                <a:t>педагоги,</a:t>
              </a:r>
              <a:r>
                <a:rPr lang="ru-RU" sz="800" spc="22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26" dirty="0">
                  <a:latin typeface="Times New Roman" pitchFamily="18" charset="0"/>
                  <a:cs typeface="Times New Roman" pitchFamily="18" charset="0"/>
                </a:rPr>
                <a:t>обучающиеся,</a:t>
              </a:r>
              <a:r>
                <a:rPr lang="ru-RU" sz="800" spc="3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родители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1"/>
          <p:cNvGrpSpPr/>
          <p:nvPr/>
        </p:nvGrpSpPr>
        <p:grpSpPr>
          <a:xfrm>
            <a:off x="5868144" y="3501008"/>
            <a:ext cx="1045900" cy="415498"/>
            <a:chOff x="1155700" y="1257635"/>
            <a:chExt cx="1447800" cy="2734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5700" y="1257635"/>
              <a:ext cx="1447800" cy="27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Совет 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 старшеклассников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50"/>
          <p:cNvGrpSpPr/>
          <p:nvPr/>
        </p:nvGrpSpPr>
        <p:grpSpPr>
          <a:xfrm>
            <a:off x="2699792" y="2780928"/>
            <a:ext cx="1073361" cy="288032"/>
            <a:chOff x="6261099" y="5607049"/>
            <a:chExt cx="1600201" cy="381001"/>
          </a:xfrm>
        </p:grpSpPr>
        <p:sp>
          <p:nvSpPr>
            <p:cNvPr id="8" name="object 79"/>
            <p:cNvSpPr txBox="1"/>
            <p:nvPr/>
          </p:nvSpPr>
          <p:spPr>
            <a:xfrm rot="5400000">
              <a:off x="6989214" y="4939302"/>
              <a:ext cx="14397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РДДМ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" name="Прямая со стрелкой 9"/>
          <p:cNvCxnSpPr/>
          <p:nvPr/>
        </p:nvCxnSpPr>
        <p:spPr>
          <a:xfrm>
            <a:off x="6876256" y="1628800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260648"/>
            <a:ext cx="8568952" cy="511844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штаба ВР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МБОУ СОШ № 196</a:t>
            </a:r>
          </a:p>
        </p:txBody>
      </p:sp>
      <p:grpSp>
        <p:nvGrpSpPr>
          <p:cNvPr id="12" name="Группа 308"/>
          <p:cNvGrpSpPr/>
          <p:nvPr/>
        </p:nvGrpSpPr>
        <p:grpSpPr>
          <a:xfrm>
            <a:off x="2987824" y="1484785"/>
            <a:ext cx="2088232" cy="936104"/>
            <a:chOff x="417945" y="1492250"/>
            <a:chExt cx="1143000" cy="685808"/>
          </a:xfrm>
        </p:grpSpPr>
        <p:grpSp>
          <p:nvGrpSpPr>
            <p:cNvPr id="13" name="Группа 90"/>
            <p:cNvGrpSpPr/>
            <p:nvPr/>
          </p:nvGrpSpPr>
          <p:grpSpPr>
            <a:xfrm>
              <a:off x="546100" y="1492250"/>
              <a:ext cx="954624" cy="685808"/>
              <a:chOff x="3136900" y="4159249"/>
              <a:chExt cx="954624" cy="685808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136900" y="4159249"/>
                <a:ext cx="914400" cy="304800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Группа 84"/>
              <p:cNvGrpSpPr/>
              <p:nvPr/>
            </p:nvGrpSpPr>
            <p:grpSpPr>
              <a:xfrm>
                <a:off x="3136900" y="4464050"/>
                <a:ext cx="457200" cy="381000"/>
                <a:chOff x="1155700" y="1263650"/>
                <a:chExt cx="1447800" cy="214440"/>
              </a:xfrm>
            </p:grpSpPr>
            <p:sp>
              <p:nvSpPr>
                <p:cNvPr id="20" name="Прямоугольник 19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155700" y="1329873"/>
                  <a:ext cx="1447800" cy="88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" dirty="0">
                      <a:latin typeface="Times New Roman" pitchFamily="18" charset="0"/>
                      <a:cs typeface="Times New Roman" pitchFamily="18" charset="0"/>
                    </a:rPr>
                    <a:t>Зав. </a:t>
                  </a:r>
                  <a:r>
                    <a:rPr lang="ru-RU" sz="800" dirty="0" err="1">
                      <a:latin typeface="Times New Roman" pitchFamily="18" charset="0"/>
                      <a:cs typeface="Times New Roman" pitchFamily="18" charset="0"/>
                    </a:rPr>
                    <a:t>оВР</a:t>
                  </a:r>
                  <a:r>
                    <a:rPr lang="ru-RU" sz="8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</p:txBody>
            </p:sp>
          </p:grpSp>
          <p:grpSp>
            <p:nvGrpSpPr>
              <p:cNvPr id="17" name="Группа 87"/>
              <p:cNvGrpSpPr/>
              <p:nvPr/>
            </p:nvGrpSpPr>
            <p:grpSpPr>
              <a:xfrm>
                <a:off x="3594100" y="4464056"/>
                <a:ext cx="497424" cy="381001"/>
                <a:chOff x="1155700" y="1263650"/>
                <a:chExt cx="1575176" cy="214440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155700" y="1308798"/>
                  <a:ext cx="1575176" cy="139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" dirty="0">
                      <a:latin typeface="Times New Roman" pitchFamily="18" charset="0"/>
                      <a:cs typeface="Times New Roman" pitchFamily="18" charset="0"/>
                    </a:rPr>
                    <a:t>Советник по  воспитанию</a:t>
                  </a:r>
                </a:p>
              </p:txBody>
            </p:sp>
          </p:grpSp>
        </p:grpSp>
        <p:sp>
          <p:nvSpPr>
            <p:cNvPr id="14" name="TextBox 13"/>
            <p:cNvSpPr txBox="1"/>
            <p:nvPr/>
          </p:nvSpPr>
          <p:spPr>
            <a:xfrm>
              <a:off x="417945" y="1545430"/>
              <a:ext cx="1143000" cy="157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ЗД по ВР, </a:t>
              </a:r>
              <a:r>
                <a:rPr lang="ru-RU" sz="800" dirty="0" err="1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штаба ВР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60"/>
          <p:cNvGrpSpPr/>
          <p:nvPr/>
        </p:nvGrpSpPr>
        <p:grpSpPr>
          <a:xfrm>
            <a:off x="3419872" y="980728"/>
            <a:ext cx="1238024" cy="233541"/>
            <a:chOff x="1155700" y="1263650"/>
            <a:chExt cx="1447800" cy="25732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</a:p>
          </p:txBody>
        </p:sp>
      </p:grpSp>
      <p:grpSp>
        <p:nvGrpSpPr>
          <p:cNvPr id="25" name="Группа 487"/>
          <p:cNvGrpSpPr/>
          <p:nvPr/>
        </p:nvGrpSpPr>
        <p:grpSpPr>
          <a:xfrm rot="5400000">
            <a:off x="7675568" y="987762"/>
            <a:ext cx="345782" cy="1368342"/>
            <a:chOff x="3898900" y="5073650"/>
            <a:chExt cx="381000" cy="1371600"/>
          </a:xfrm>
        </p:grpSpPr>
        <p:sp>
          <p:nvSpPr>
            <p:cNvPr id="26" name="object 79"/>
            <p:cNvSpPr txBox="1"/>
            <p:nvPr/>
          </p:nvSpPr>
          <p:spPr>
            <a:xfrm>
              <a:off x="4045773" y="5226052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Пресс-центр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487"/>
          <p:cNvGrpSpPr/>
          <p:nvPr/>
        </p:nvGrpSpPr>
        <p:grpSpPr>
          <a:xfrm rot="5400000">
            <a:off x="6019384" y="973504"/>
            <a:ext cx="345782" cy="1368342"/>
            <a:chOff x="3898900" y="5073650"/>
            <a:chExt cx="381000" cy="1371600"/>
          </a:xfrm>
        </p:grpSpPr>
        <p:sp>
          <p:nvSpPr>
            <p:cNvPr id="29" name="object 79"/>
            <p:cNvSpPr txBox="1"/>
            <p:nvPr/>
          </p:nvSpPr>
          <p:spPr>
            <a:xfrm>
              <a:off x="4045773" y="5226053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- организатор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650"/>
          <p:cNvGrpSpPr/>
          <p:nvPr/>
        </p:nvGrpSpPr>
        <p:grpSpPr>
          <a:xfrm>
            <a:off x="2699792" y="3140968"/>
            <a:ext cx="1073366" cy="288032"/>
            <a:chOff x="6261094" y="5607049"/>
            <a:chExt cx="1600206" cy="381001"/>
          </a:xfrm>
        </p:grpSpPr>
        <p:sp>
          <p:nvSpPr>
            <p:cNvPr id="32" name="object 79"/>
            <p:cNvSpPr txBox="1"/>
            <p:nvPr/>
          </p:nvSpPr>
          <p:spPr>
            <a:xfrm rot="5400000">
              <a:off x="6955922" y="5021855"/>
              <a:ext cx="210543" cy="160020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Орлята России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7" name="Прямая со стрелкой 36"/>
          <p:cNvCxnSpPr/>
          <p:nvPr/>
        </p:nvCxnSpPr>
        <p:spPr>
          <a:xfrm>
            <a:off x="3995936" y="1196752"/>
            <a:ext cx="0" cy="276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9" idx="1"/>
          </p:cNvCxnSpPr>
          <p:nvPr/>
        </p:nvCxnSpPr>
        <p:spPr>
          <a:xfrm flipH="1">
            <a:off x="3773153" y="2924944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932040" y="1700808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87"/>
          <p:cNvGrpSpPr/>
          <p:nvPr/>
        </p:nvGrpSpPr>
        <p:grpSpPr>
          <a:xfrm rot="5400000">
            <a:off x="6019384" y="1981616"/>
            <a:ext cx="345782" cy="1368342"/>
            <a:chOff x="3898900" y="5073650"/>
            <a:chExt cx="381000" cy="1371600"/>
          </a:xfrm>
        </p:grpSpPr>
        <p:sp>
          <p:nvSpPr>
            <p:cNvPr id="45" name="object 79"/>
            <p:cNvSpPr txBox="1"/>
            <p:nvPr/>
          </p:nvSpPr>
          <p:spPr>
            <a:xfrm>
              <a:off x="3977948" y="5226054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дополнительного образования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645"/>
          <p:cNvGrpSpPr/>
          <p:nvPr/>
        </p:nvGrpSpPr>
        <p:grpSpPr>
          <a:xfrm>
            <a:off x="7164288" y="2564904"/>
            <a:ext cx="936104" cy="216024"/>
            <a:chOff x="1155700" y="1263650"/>
            <a:chExt cx="1447800" cy="171552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Музей</a:t>
              </a:r>
            </a:p>
          </p:txBody>
        </p:sp>
      </p:grpSp>
      <p:grpSp>
        <p:nvGrpSpPr>
          <p:cNvPr id="52" name="Группа 487"/>
          <p:cNvGrpSpPr/>
          <p:nvPr/>
        </p:nvGrpSpPr>
        <p:grpSpPr>
          <a:xfrm rot="5400000">
            <a:off x="6019384" y="1477560"/>
            <a:ext cx="345782" cy="1368342"/>
            <a:chOff x="3898900" y="5073650"/>
            <a:chExt cx="381000" cy="1371600"/>
          </a:xfrm>
        </p:grpSpPr>
        <p:sp>
          <p:nvSpPr>
            <p:cNvPr id="53" name="object 79"/>
            <p:cNvSpPr txBox="1"/>
            <p:nvPr/>
          </p:nvSpPr>
          <p:spPr>
            <a:xfrm>
              <a:off x="3977948" y="5226054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– организатор ОБЖ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5" name="Прямая со стрелкой 54"/>
          <p:cNvCxnSpPr/>
          <p:nvPr/>
        </p:nvCxnSpPr>
        <p:spPr>
          <a:xfrm>
            <a:off x="5220072" y="21328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487"/>
          <p:cNvGrpSpPr/>
          <p:nvPr/>
        </p:nvGrpSpPr>
        <p:grpSpPr>
          <a:xfrm rot="5400000">
            <a:off x="7675568" y="1405552"/>
            <a:ext cx="345782" cy="1368342"/>
            <a:chOff x="3898900" y="5073650"/>
            <a:chExt cx="381000" cy="1371600"/>
          </a:xfrm>
        </p:grpSpPr>
        <p:sp>
          <p:nvSpPr>
            <p:cNvPr id="58" name="object 79"/>
            <p:cNvSpPr txBox="1"/>
            <p:nvPr/>
          </p:nvSpPr>
          <p:spPr>
            <a:xfrm>
              <a:off x="4045773" y="5226053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err="1" smtClean="0">
                  <a:latin typeface="Times New Roman" pitchFamily="18" charset="0"/>
                  <a:cs typeface="Times New Roman" pitchFamily="18" charset="0"/>
                </a:rPr>
                <a:t>Юнармия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0" name="Прямая со стрелкой 59"/>
          <p:cNvCxnSpPr/>
          <p:nvPr/>
        </p:nvCxnSpPr>
        <p:spPr>
          <a:xfrm>
            <a:off x="6876256" y="21328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220072" y="1700808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45"/>
          <p:cNvGrpSpPr/>
          <p:nvPr/>
        </p:nvGrpSpPr>
        <p:grpSpPr>
          <a:xfrm>
            <a:off x="7164288" y="2924944"/>
            <a:ext cx="936104" cy="216024"/>
            <a:chOff x="1155700" y="1263650"/>
            <a:chExt cx="1447800" cy="171552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55700" y="1263650"/>
              <a:ext cx="1447800" cy="158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Отряд ЮИД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Группа 645"/>
          <p:cNvGrpSpPr/>
          <p:nvPr/>
        </p:nvGrpSpPr>
        <p:grpSpPr>
          <a:xfrm>
            <a:off x="7164288" y="3284984"/>
            <a:ext cx="1440160" cy="288032"/>
            <a:chOff x="1155700" y="1263650"/>
            <a:chExt cx="1447800" cy="171552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55700" y="1263650"/>
              <a:ext cx="1447800" cy="119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Театральная студия «Краски»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9" name="Прямая со стрелкой 68"/>
          <p:cNvCxnSpPr/>
          <p:nvPr/>
        </p:nvCxnSpPr>
        <p:spPr>
          <a:xfrm>
            <a:off x="6876446" y="2636912"/>
            <a:ext cx="287842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948264" y="2996952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948264" y="342900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948264" y="26369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33" idx="1"/>
          </p:cNvCxnSpPr>
          <p:nvPr/>
        </p:nvCxnSpPr>
        <p:spPr>
          <a:xfrm flipH="1">
            <a:off x="3773158" y="3284984"/>
            <a:ext cx="366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139952" y="242088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5220072" y="2636912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487"/>
          <p:cNvGrpSpPr/>
          <p:nvPr/>
        </p:nvGrpSpPr>
        <p:grpSpPr>
          <a:xfrm rot="5400000">
            <a:off x="6019384" y="2485672"/>
            <a:ext cx="345782" cy="1368342"/>
            <a:chOff x="3898900" y="5073650"/>
            <a:chExt cx="381000" cy="1371600"/>
          </a:xfrm>
        </p:grpSpPr>
        <p:sp>
          <p:nvSpPr>
            <p:cNvPr id="101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Старший вожатый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Группа 41"/>
          <p:cNvGrpSpPr/>
          <p:nvPr/>
        </p:nvGrpSpPr>
        <p:grpSpPr>
          <a:xfrm>
            <a:off x="5868144" y="4014200"/>
            <a:ext cx="1045900" cy="390955"/>
            <a:chOff x="1155700" y="1263650"/>
            <a:chExt cx="1447800" cy="257328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55700" y="1339432"/>
              <a:ext cx="1447800" cy="131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Совет </a:t>
              </a:r>
              <a:r>
                <a:rPr lang="ru-RU" sz="700" dirty="0" err="1" smtClean="0">
                  <a:latin typeface="Times New Roman" pitchFamily="18" charset="0"/>
                  <a:cs typeface="Times New Roman" pitchFamily="18" charset="0"/>
                </a:rPr>
                <a:t>соуправления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5652120" y="335699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5652120" y="3717032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5652120" y="414908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487"/>
          <p:cNvGrpSpPr/>
          <p:nvPr/>
        </p:nvGrpSpPr>
        <p:grpSpPr>
          <a:xfrm rot="5400000">
            <a:off x="1986936" y="1549568"/>
            <a:ext cx="345782" cy="1368342"/>
            <a:chOff x="3898900" y="5073650"/>
            <a:chExt cx="381000" cy="1371600"/>
          </a:xfrm>
        </p:grpSpPr>
        <p:sp>
          <p:nvSpPr>
            <p:cNvPr id="110" name="object 79"/>
            <p:cNvSpPr txBox="1"/>
            <p:nvPr/>
          </p:nvSpPr>
          <p:spPr>
            <a:xfrm>
              <a:off x="4045773" y="5226053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- организатор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2" name="Прямая со стрелкой 111"/>
          <p:cNvCxnSpPr/>
          <p:nvPr/>
        </p:nvCxnSpPr>
        <p:spPr>
          <a:xfrm flipH="1">
            <a:off x="2843808" y="2204864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5220072" y="314096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H="1">
            <a:off x="4860032" y="3789040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Группа 41"/>
          <p:cNvGrpSpPr/>
          <p:nvPr/>
        </p:nvGrpSpPr>
        <p:grpSpPr>
          <a:xfrm>
            <a:off x="5508104" y="4509120"/>
            <a:ext cx="1296144" cy="390955"/>
            <a:chOff x="1155700" y="1263650"/>
            <a:chExt cx="1447800" cy="257328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55700" y="1315543"/>
              <a:ext cx="1447800" cy="131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Педагог-библиотекарь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1" name="Прямая со стрелкой 120"/>
          <p:cNvCxnSpPr/>
          <p:nvPr/>
        </p:nvCxnSpPr>
        <p:spPr>
          <a:xfrm>
            <a:off x="5220072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Группа 487"/>
          <p:cNvGrpSpPr/>
          <p:nvPr/>
        </p:nvGrpSpPr>
        <p:grpSpPr>
          <a:xfrm rot="5400000">
            <a:off x="4003160" y="3133744"/>
            <a:ext cx="345782" cy="1368342"/>
            <a:chOff x="3898900" y="5073650"/>
            <a:chExt cx="381000" cy="1371600"/>
          </a:xfrm>
        </p:grpSpPr>
        <p:sp>
          <p:nvSpPr>
            <p:cNvPr id="124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– психолог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6" name="Группа 487"/>
          <p:cNvGrpSpPr/>
          <p:nvPr/>
        </p:nvGrpSpPr>
        <p:grpSpPr>
          <a:xfrm rot="5400000">
            <a:off x="4003160" y="3565792"/>
            <a:ext cx="345782" cy="1368342"/>
            <a:chOff x="3898900" y="5073650"/>
            <a:chExt cx="381000" cy="1371600"/>
          </a:xfrm>
        </p:grpSpPr>
        <p:sp>
          <p:nvSpPr>
            <p:cNvPr id="127" name="object 79"/>
            <p:cNvSpPr txBox="1"/>
            <p:nvPr/>
          </p:nvSpPr>
          <p:spPr>
            <a:xfrm>
              <a:off x="4045773" y="5226056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Социальный педагог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9" name="Прямая со стрелкой 128"/>
          <p:cNvCxnSpPr/>
          <p:nvPr/>
        </p:nvCxnSpPr>
        <p:spPr>
          <a:xfrm flipH="1">
            <a:off x="4860032" y="4221088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Группа 487"/>
          <p:cNvGrpSpPr/>
          <p:nvPr/>
        </p:nvGrpSpPr>
        <p:grpSpPr>
          <a:xfrm rot="5400000">
            <a:off x="4003160" y="3997840"/>
            <a:ext cx="345782" cy="1368342"/>
            <a:chOff x="3898900" y="5073650"/>
            <a:chExt cx="381000" cy="1371600"/>
          </a:xfrm>
        </p:grpSpPr>
        <p:sp>
          <p:nvSpPr>
            <p:cNvPr id="131" name="object 79"/>
            <p:cNvSpPr txBox="1"/>
            <p:nvPr/>
          </p:nvSpPr>
          <p:spPr>
            <a:xfrm>
              <a:off x="4045773" y="5226057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Руководитель ШСК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3" name="Прямая со стрелкой 132"/>
          <p:cNvCxnSpPr/>
          <p:nvPr/>
        </p:nvCxnSpPr>
        <p:spPr>
          <a:xfrm flipH="1">
            <a:off x="4860032" y="4653136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Группа 645"/>
          <p:cNvGrpSpPr/>
          <p:nvPr/>
        </p:nvGrpSpPr>
        <p:grpSpPr>
          <a:xfrm>
            <a:off x="2195736" y="4581128"/>
            <a:ext cx="936104" cy="216024"/>
            <a:chOff x="1155700" y="1263650"/>
            <a:chExt cx="1447800" cy="171552"/>
          </a:xfrm>
        </p:grpSpPr>
        <p:sp>
          <p:nvSpPr>
            <p:cNvPr id="135" name="Прямоугольник 134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155700" y="1263650"/>
              <a:ext cx="1447800" cy="158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Актив ШСК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7" name="Прямая со стрелкой 136"/>
          <p:cNvCxnSpPr/>
          <p:nvPr/>
        </p:nvCxnSpPr>
        <p:spPr>
          <a:xfrm flipH="1">
            <a:off x="3131840" y="4653136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Группа 487"/>
          <p:cNvGrpSpPr/>
          <p:nvPr/>
        </p:nvGrpSpPr>
        <p:grpSpPr>
          <a:xfrm rot="5400000">
            <a:off x="4003160" y="4429888"/>
            <a:ext cx="345782" cy="1368342"/>
            <a:chOff x="3898900" y="5073650"/>
            <a:chExt cx="381000" cy="1371600"/>
          </a:xfrm>
        </p:grpSpPr>
        <p:sp>
          <p:nvSpPr>
            <p:cNvPr id="140" name="object 79"/>
            <p:cNvSpPr txBox="1"/>
            <p:nvPr/>
          </p:nvSpPr>
          <p:spPr>
            <a:xfrm>
              <a:off x="3977948" y="5226058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Руководитель МО классный руководителей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2" name="Прямая со стрелкой 141"/>
          <p:cNvCxnSpPr/>
          <p:nvPr/>
        </p:nvCxnSpPr>
        <p:spPr>
          <a:xfrm flipH="1">
            <a:off x="4860032" y="5157192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354</Words>
  <Application>Microsoft Office PowerPoint</Application>
  <PresentationFormat>Экран (4:3)</PresentationFormat>
  <Paragraphs>107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Михайловна</dc:creator>
  <cp:lastModifiedBy>Наталья Михайловна</cp:lastModifiedBy>
  <cp:revision>25</cp:revision>
  <dcterms:created xsi:type="dcterms:W3CDTF">2023-12-04T07:34:20Z</dcterms:created>
  <dcterms:modified xsi:type="dcterms:W3CDTF">2023-12-07T04:29:47Z</dcterms:modified>
</cp:coreProperties>
</file>